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7" r:id="rId2"/>
    <p:sldId id="279" r:id="rId3"/>
    <p:sldId id="299" r:id="rId4"/>
    <p:sldId id="258" r:id="rId5"/>
    <p:sldId id="259" r:id="rId6"/>
    <p:sldId id="260" r:id="rId7"/>
    <p:sldId id="275" r:id="rId8"/>
    <p:sldId id="271" r:id="rId9"/>
    <p:sldId id="276" r:id="rId10"/>
    <p:sldId id="261" r:id="rId11"/>
    <p:sldId id="277" r:id="rId12"/>
    <p:sldId id="262" r:id="rId13"/>
    <p:sldId id="278" r:id="rId14"/>
    <p:sldId id="272" r:id="rId15"/>
    <p:sldId id="263" r:id="rId16"/>
    <p:sldId id="281" r:id="rId17"/>
    <p:sldId id="264" r:id="rId18"/>
    <p:sldId id="265" r:id="rId19"/>
    <p:sldId id="273" r:id="rId20"/>
    <p:sldId id="266"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70"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inedu Anyaso" initials="CA" lastIdx="1" clrIdx="0">
    <p:extLst>
      <p:ext uri="{19B8F6BF-5375-455C-9EA6-DF929625EA0E}">
        <p15:presenceInfo xmlns:p15="http://schemas.microsoft.com/office/powerpoint/2012/main" userId="S-1-5-21-662077044-427318723-2314130737-11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309" autoAdjust="0"/>
    <p:restoredTop sz="94660"/>
  </p:normalViewPr>
  <p:slideViewPr>
    <p:cSldViewPr snapToGrid="0">
      <p:cViewPr varScale="1">
        <p:scale>
          <a:sx n="73" d="100"/>
          <a:sy n="73" d="100"/>
        </p:scale>
        <p:origin x="7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2A73F1-CA50-433E-AE48-881DF0A39DE1}"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26E740-94A3-4833-A75D-B182C1702F51}" type="slidenum">
              <a:rPr lang="en-US" smtClean="0"/>
              <a:t>‹#›</a:t>
            </a:fld>
            <a:endParaRPr lang="en-US"/>
          </a:p>
        </p:txBody>
      </p:sp>
    </p:spTree>
    <p:extLst>
      <p:ext uri="{BB962C8B-B14F-4D97-AF65-F5344CB8AC3E}">
        <p14:creationId xmlns:p14="http://schemas.microsoft.com/office/powerpoint/2010/main" val="1757736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887182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a:p>
        </p:txBody>
      </p:sp>
    </p:spTree>
    <p:extLst>
      <p:ext uri="{BB962C8B-B14F-4D97-AF65-F5344CB8AC3E}">
        <p14:creationId xmlns:p14="http://schemas.microsoft.com/office/powerpoint/2010/main" val="3605727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2918298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2268398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37752710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30138644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2322936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19805512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3819158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25276205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2858743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26326219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30970960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36692300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17801604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29728056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28041187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38780780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p>
            <a:pPr>
              <a:defRPr/>
            </a:pPr>
            <a:endParaRPr lang="en-US" dirty="0"/>
          </a:p>
        </p:txBody>
      </p:sp>
    </p:spTree>
    <p:extLst>
      <p:ext uri="{BB962C8B-B14F-4D97-AF65-F5344CB8AC3E}">
        <p14:creationId xmlns:p14="http://schemas.microsoft.com/office/powerpoint/2010/main" val="42817991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257718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2049360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 name="Footer Placeholder 5"/>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3885189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1554976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684056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 name="Footer Placeholder 5"/>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2166824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 name="Footer Placeholder 5"/>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3918751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Footer Placeholder 3"/>
          <p:cNvSpPr>
            <a:spLocks noGrp="1"/>
          </p:cNvSpPr>
          <p:nvPr>
            <p:ph type="ftr" sz="quarter" idx="10"/>
          </p:nvPr>
        </p:nvSpPr>
        <p:spPr/>
        <p:txBody>
          <a:bodyPr/>
          <a:lstStyle/>
          <a:p>
            <a:pPr>
              <a:defRPr/>
            </a:pPr>
            <a:endParaRPr lang="en-US"/>
          </a:p>
        </p:txBody>
      </p:sp>
    </p:spTree>
    <p:extLst>
      <p:ext uri="{BB962C8B-B14F-4D97-AF65-F5344CB8AC3E}">
        <p14:creationId xmlns:p14="http://schemas.microsoft.com/office/powerpoint/2010/main" val="3082458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07AFC5-72E4-4B9D-B842-47349DEA3EF6}"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A567A-3894-4067-93AC-AA75A2A1AE6E}" type="slidenum">
              <a:rPr lang="en-US" smtClean="0"/>
              <a:t>‹#›</a:t>
            </a:fld>
            <a:endParaRPr lang="en-US"/>
          </a:p>
        </p:txBody>
      </p:sp>
    </p:spTree>
    <p:extLst>
      <p:ext uri="{BB962C8B-B14F-4D97-AF65-F5344CB8AC3E}">
        <p14:creationId xmlns:p14="http://schemas.microsoft.com/office/powerpoint/2010/main" val="2707781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AFC5-72E4-4B9D-B842-47349DEA3EF6}"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A567A-3894-4067-93AC-AA75A2A1AE6E}" type="slidenum">
              <a:rPr lang="en-US" smtClean="0"/>
              <a:t>‹#›</a:t>
            </a:fld>
            <a:endParaRPr lang="en-US"/>
          </a:p>
        </p:txBody>
      </p:sp>
    </p:spTree>
    <p:extLst>
      <p:ext uri="{BB962C8B-B14F-4D97-AF65-F5344CB8AC3E}">
        <p14:creationId xmlns:p14="http://schemas.microsoft.com/office/powerpoint/2010/main" val="3824870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AFC5-72E4-4B9D-B842-47349DEA3EF6}"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A567A-3894-4067-93AC-AA75A2A1AE6E}" type="slidenum">
              <a:rPr lang="en-US" smtClean="0"/>
              <a:t>‹#›</a:t>
            </a:fld>
            <a:endParaRPr lang="en-US"/>
          </a:p>
        </p:txBody>
      </p:sp>
    </p:spTree>
    <p:extLst>
      <p:ext uri="{BB962C8B-B14F-4D97-AF65-F5344CB8AC3E}">
        <p14:creationId xmlns:p14="http://schemas.microsoft.com/office/powerpoint/2010/main" val="1997542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AFC5-72E4-4B9D-B842-47349DEA3EF6}"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A567A-3894-4067-93AC-AA75A2A1AE6E}" type="slidenum">
              <a:rPr lang="en-US" smtClean="0"/>
              <a:t>‹#›</a:t>
            </a:fld>
            <a:endParaRPr lang="en-US"/>
          </a:p>
        </p:txBody>
      </p:sp>
    </p:spTree>
    <p:extLst>
      <p:ext uri="{BB962C8B-B14F-4D97-AF65-F5344CB8AC3E}">
        <p14:creationId xmlns:p14="http://schemas.microsoft.com/office/powerpoint/2010/main" val="306802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07AFC5-72E4-4B9D-B842-47349DEA3EF6}"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A567A-3894-4067-93AC-AA75A2A1AE6E}" type="slidenum">
              <a:rPr lang="en-US" smtClean="0"/>
              <a:t>‹#›</a:t>
            </a:fld>
            <a:endParaRPr lang="en-US"/>
          </a:p>
        </p:txBody>
      </p:sp>
    </p:spTree>
    <p:extLst>
      <p:ext uri="{BB962C8B-B14F-4D97-AF65-F5344CB8AC3E}">
        <p14:creationId xmlns:p14="http://schemas.microsoft.com/office/powerpoint/2010/main" val="361708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07AFC5-72E4-4B9D-B842-47349DEA3EF6}"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A567A-3894-4067-93AC-AA75A2A1AE6E}" type="slidenum">
              <a:rPr lang="en-US" smtClean="0"/>
              <a:t>‹#›</a:t>
            </a:fld>
            <a:endParaRPr lang="en-US"/>
          </a:p>
        </p:txBody>
      </p:sp>
    </p:spTree>
    <p:extLst>
      <p:ext uri="{BB962C8B-B14F-4D97-AF65-F5344CB8AC3E}">
        <p14:creationId xmlns:p14="http://schemas.microsoft.com/office/powerpoint/2010/main" val="2074975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07AFC5-72E4-4B9D-B842-47349DEA3EF6}"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3A567A-3894-4067-93AC-AA75A2A1AE6E}" type="slidenum">
              <a:rPr lang="en-US" smtClean="0"/>
              <a:t>‹#›</a:t>
            </a:fld>
            <a:endParaRPr lang="en-US"/>
          </a:p>
        </p:txBody>
      </p:sp>
    </p:spTree>
    <p:extLst>
      <p:ext uri="{BB962C8B-B14F-4D97-AF65-F5344CB8AC3E}">
        <p14:creationId xmlns:p14="http://schemas.microsoft.com/office/powerpoint/2010/main" val="167629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07AFC5-72E4-4B9D-B842-47349DEA3EF6}"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3A567A-3894-4067-93AC-AA75A2A1AE6E}" type="slidenum">
              <a:rPr lang="en-US" smtClean="0"/>
              <a:t>‹#›</a:t>
            </a:fld>
            <a:endParaRPr lang="en-US"/>
          </a:p>
        </p:txBody>
      </p:sp>
    </p:spTree>
    <p:extLst>
      <p:ext uri="{BB962C8B-B14F-4D97-AF65-F5344CB8AC3E}">
        <p14:creationId xmlns:p14="http://schemas.microsoft.com/office/powerpoint/2010/main" val="963474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07AFC5-72E4-4B9D-B842-47349DEA3EF6}"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3A567A-3894-4067-93AC-AA75A2A1AE6E}" type="slidenum">
              <a:rPr lang="en-US" smtClean="0"/>
              <a:t>‹#›</a:t>
            </a:fld>
            <a:endParaRPr lang="en-US"/>
          </a:p>
        </p:txBody>
      </p:sp>
    </p:spTree>
    <p:extLst>
      <p:ext uri="{BB962C8B-B14F-4D97-AF65-F5344CB8AC3E}">
        <p14:creationId xmlns:p14="http://schemas.microsoft.com/office/powerpoint/2010/main" val="1037232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7AFC5-72E4-4B9D-B842-47349DEA3EF6}"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A567A-3894-4067-93AC-AA75A2A1AE6E}" type="slidenum">
              <a:rPr lang="en-US" smtClean="0"/>
              <a:t>‹#›</a:t>
            </a:fld>
            <a:endParaRPr lang="en-US"/>
          </a:p>
        </p:txBody>
      </p:sp>
    </p:spTree>
    <p:extLst>
      <p:ext uri="{BB962C8B-B14F-4D97-AF65-F5344CB8AC3E}">
        <p14:creationId xmlns:p14="http://schemas.microsoft.com/office/powerpoint/2010/main" val="3045291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7AFC5-72E4-4B9D-B842-47349DEA3EF6}"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3A567A-3894-4067-93AC-AA75A2A1AE6E}" type="slidenum">
              <a:rPr lang="en-US" smtClean="0"/>
              <a:t>‹#›</a:t>
            </a:fld>
            <a:endParaRPr lang="en-US"/>
          </a:p>
        </p:txBody>
      </p:sp>
    </p:spTree>
    <p:extLst>
      <p:ext uri="{BB962C8B-B14F-4D97-AF65-F5344CB8AC3E}">
        <p14:creationId xmlns:p14="http://schemas.microsoft.com/office/powerpoint/2010/main" val="391042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07AFC5-72E4-4B9D-B842-47349DEA3EF6}"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A567A-3894-4067-93AC-AA75A2A1AE6E}" type="slidenum">
              <a:rPr lang="en-US" smtClean="0"/>
              <a:t>‹#›</a:t>
            </a:fld>
            <a:endParaRPr lang="en-US"/>
          </a:p>
        </p:txBody>
      </p:sp>
    </p:spTree>
    <p:extLst>
      <p:ext uri="{BB962C8B-B14F-4D97-AF65-F5344CB8AC3E}">
        <p14:creationId xmlns:p14="http://schemas.microsoft.com/office/powerpoint/2010/main" val="2984203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owerpoint B-G - Option 1"/>
          <p:cNvPicPr>
            <a:picLocks noChangeAspect="1" noChangeArrowheads="1"/>
          </p:cNvPicPr>
          <p:nvPr/>
        </p:nvPicPr>
        <p:blipFill>
          <a:blip r:embed="rId3" cstate="print"/>
          <a:srcRect/>
          <a:stretch>
            <a:fillRect/>
          </a:stretch>
        </p:blipFill>
        <p:spPr bwMode="auto">
          <a:xfrm>
            <a:off x="0" y="112295"/>
            <a:ext cx="12192000" cy="6858000"/>
          </a:xfrm>
          <a:prstGeom prst="rect">
            <a:avLst/>
          </a:prstGeom>
          <a:noFill/>
          <a:ln w="9525">
            <a:noFill/>
            <a:miter lim="800000"/>
            <a:headEnd/>
            <a:tailEnd/>
          </a:ln>
        </p:spPr>
      </p:pic>
      <p:sp>
        <p:nvSpPr>
          <p:cNvPr id="13316" name="Rectangle 6"/>
          <p:cNvSpPr>
            <a:spLocks noGrp="1" noChangeArrowheads="1"/>
          </p:cNvSpPr>
          <p:nvPr>
            <p:ph type="ctrTitle"/>
          </p:nvPr>
        </p:nvSpPr>
        <p:spPr>
          <a:xfrm>
            <a:off x="2339340" y="2424420"/>
            <a:ext cx="7696200" cy="2233749"/>
          </a:xfrm>
        </p:spPr>
        <p:txBody>
          <a:bodyPr rtlCol="0">
            <a:noAutofit/>
          </a:bodyPr>
          <a:lstStyle/>
          <a:p>
            <a:r>
              <a:rPr lang="en-US" sz="3200" b="1" dirty="0" smtClean="0">
                <a:solidFill>
                  <a:srgbClr val="068D94"/>
                </a:solidFill>
                <a:latin typeface="Andalus" panose="02020603050405020304" pitchFamily="18" charset="-78"/>
                <a:cs typeface="Andalus" panose="02020603050405020304" pitchFamily="18" charset="-78"/>
              </a:rPr>
              <a:t/>
            </a:r>
            <a:br>
              <a:rPr lang="en-US" sz="3200" b="1" dirty="0" smtClean="0">
                <a:solidFill>
                  <a:srgbClr val="068D94"/>
                </a:solidFill>
                <a:latin typeface="Andalus" panose="02020603050405020304" pitchFamily="18" charset="-78"/>
                <a:cs typeface="Andalus" panose="02020603050405020304" pitchFamily="18" charset="-78"/>
              </a:rPr>
            </a:br>
            <a:r>
              <a:rPr lang="en-US" sz="3200" b="1" dirty="0">
                <a:solidFill>
                  <a:srgbClr val="068D94"/>
                </a:solidFill>
                <a:latin typeface="Andalus" panose="02020603050405020304" pitchFamily="18" charset="-78"/>
                <a:cs typeface="Andalus" panose="02020603050405020304" pitchFamily="18" charset="-78"/>
              </a:rPr>
              <a:t/>
            </a:r>
            <a:br>
              <a:rPr lang="en-US" sz="3200" b="1" dirty="0">
                <a:solidFill>
                  <a:srgbClr val="068D94"/>
                </a:solidFill>
                <a:latin typeface="Andalus" panose="02020603050405020304" pitchFamily="18" charset="-78"/>
                <a:cs typeface="Andalus" panose="02020603050405020304" pitchFamily="18" charset="-78"/>
              </a:rPr>
            </a:br>
            <a:r>
              <a:rPr lang="en-US" sz="3200" b="1" dirty="0" smtClean="0">
                <a:solidFill>
                  <a:srgbClr val="068D94"/>
                </a:solidFill>
                <a:latin typeface="Andalus" panose="02020603050405020304" pitchFamily="18" charset="-78"/>
                <a:cs typeface="Andalus" panose="02020603050405020304" pitchFamily="18" charset="-78"/>
              </a:rPr>
              <a:t/>
            </a:r>
            <a:br>
              <a:rPr lang="en-US" sz="3200" b="1" dirty="0" smtClean="0">
                <a:solidFill>
                  <a:srgbClr val="068D94"/>
                </a:solidFill>
                <a:latin typeface="Andalus" panose="02020603050405020304" pitchFamily="18" charset="-78"/>
                <a:cs typeface="Andalus" panose="02020603050405020304" pitchFamily="18" charset="-78"/>
              </a:rPr>
            </a:br>
            <a:r>
              <a:rPr lang="en-US" sz="3200" b="1" dirty="0">
                <a:solidFill>
                  <a:srgbClr val="068D94"/>
                </a:solidFill>
                <a:latin typeface="Andalus" panose="02020603050405020304" pitchFamily="18" charset="-78"/>
                <a:cs typeface="Andalus" panose="02020603050405020304" pitchFamily="18" charset="-78"/>
              </a:rPr>
              <a:t/>
            </a:r>
            <a:br>
              <a:rPr lang="en-US" sz="3200" b="1" dirty="0">
                <a:solidFill>
                  <a:srgbClr val="068D94"/>
                </a:solidFill>
                <a:latin typeface="Andalus" panose="02020603050405020304" pitchFamily="18" charset="-78"/>
                <a:cs typeface="Andalus" panose="02020603050405020304" pitchFamily="18" charset="-78"/>
              </a:rPr>
            </a:br>
            <a:r>
              <a:rPr lang="en-US" sz="3200" b="1" dirty="0" smtClean="0">
                <a:solidFill>
                  <a:srgbClr val="068D94"/>
                </a:solidFill>
                <a:latin typeface="Andalus" panose="02020603050405020304" pitchFamily="18" charset="-78"/>
                <a:cs typeface="Andalus" panose="02020603050405020304" pitchFamily="18" charset="-78"/>
              </a:rPr>
              <a:t/>
            </a:r>
            <a:br>
              <a:rPr lang="en-US" sz="3200" b="1" dirty="0" smtClean="0">
                <a:solidFill>
                  <a:srgbClr val="068D94"/>
                </a:solidFill>
                <a:latin typeface="Andalus" panose="02020603050405020304" pitchFamily="18" charset="-78"/>
                <a:cs typeface="Andalus" panose="02020603050405020304" pitchFamily="18" charset="-78"/>
              </a:rPr>
            </a:br>
            <a:r>
              <a:rPr lang="en-US" sz="3200" b="1" dirty="0" smtClean="0">
                <a:solidFill>
                  <a:srgbClr val="068D94"/>
                </a:solidFill>
                <a:latin typeface="Andalus" panose="02020603050405020304" pitchFamily="18" charset="-78"/>
                <a:cs typeface="Andalus" panose="02020603050405020304" pitchFamily="18" charset="-78"/>
              </a:rPr>
              <a:t>Instituting </a:t>
            </a:r>
            <a:r>
              <a:rPr lang="en-US" sz="3200" b="1" dirty="0">
                <a:solidFill>
                  <a:srgbClr val="068D94"/>
                </a:solidFill>
                <a:latin typeface="Andalus" panose="02020603050405020304" pitchFamily="18" charset="-78"/>
                <a:cs typeface="Andalus" panose="02020603050405020304" pitchFamily="18" charset="-78"/>
              </a:rPr>
              <a:t>Matters in Court: Originating Processes and Basic Interlocutory </a:t>
            </a:r>
            <a:r>
              <a:rPr lang="en-US" sz="3200" b="1" dirty="0" smtClean="0">
                <a:solidFill>
                  <a:srgbClr val="068D94"/>
                </a:solidFill>
                <a:latin typeface="Andalus" panose="02020603050405020304" pitchFamily="18" charset="-78"/>
                <a:cs typeface="Andalus" panose="02020603050405020304" pitchFamily="18" charset="-78"/>
              </a:rPr>
              <a:t>Applications</a:t>
            </a:r>
            <a:br>
              <a:rPr lang="en-US" sz="3200" b="1" dirty="0" smtClean="0">
                <a:solidFill>
                  <a:srgbClr val="068D94"/>
                </a:solidFill>
                <a:latin typeface="Andalus" panose="02020603050405020304" pitchFamily="18" charset="-78"/>
                <a:cs typeface="Andalus" panose="02020603050405020304" pitchFamily="18" charset="-78"/>
              </a:rPr>
            </a:br>
            <a:r>
              <a:rPr lang="en-US" sz="3200" b="1" dirty="0">
                <a:solidFill>
                  <a:srgbClr val="068D94"/>
                </a:solidFill>
                <a:latin typeface="Andalus" panose="02020603050405020304" pitchFamily="18" charset="-78"/>
                <a:cs typeface="Andalus" panose="02020603050405020304" pitchFamily="18" charset="-78"/>
              </a:rPr>
              <a:t/>
            </a:r>
            <a:br>
              <a:rPr lang="en-US" sz="3200" b="1" dirty="0">
                <a:solidFill>
                  <a:srgbClr val="068D94"/>
                </a:solidFill>
                <a:latin typeface="Andalus" panose="02020603050405020304" pitchFamily="18" charset="-78"/>
                <a:cs typeface="Andalus" panose="02020603050405020304" pitchFamily="18" charset="-78"/>
              </a:rPr>
            </a:br>
            <a:endParaRPr lang="en-US" sz="3200" b="1" dirty="0">
              <a:latin typeface="Bookman Old Style" pitchFamily="18" charset="0"/>
              <a:ea typeface="+mn-ea"/>
              <a:cs typeface="+mn-cs"/>
            </a:endParaRPr>
          </a:p>
        </p:txBody>
      </p:sp>
    </p:spTree>
    <p:extLst>
      <p:ext uri="{BB962C8B-B14F-4D97-AF65-F5344CB8AC3E}">
        <p14:creationId xmlns:p14="http://schemas.microsoft.com/office/powerpoint/2010/main" val="3541188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owerpoint B-G - Continuation"/>
          <p:cNvPicPr>
            <a:picLocks noChangeAspect="1" noChangeArrowheads="1"/>
          </p:cNvPicPr>
          <p:nvPr/>
        </p:nvPicPr>
        <p:blipFill>
          <a:blip r:embed="rId3" cstate="print"/>
          <a:srcRect/>
          <a:stretch>
            <a:fillRect/>
          </a:stretch>
        </p:blipFill>
        <p:spPr bwMode="auto">
          <a:xfrm>
            <a:off x="1" y="3464"/>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194560" y="317212"/>
            <a:ext cx="8016240" cy="854074"/>
          </a:xfrm>
        </p:spPr>
        <p:txBody>
          <a:bodyPr rtlCol="0">
            <a:normAutofit/>
          </a:bodyPr>
          <a:lstStyle/>
          <a:p>
            <a:pPr>
              <a:defRPr/>
            </a:pPr>
            <a:r>
              <a:rPr lang="en-GB" sz="1800" b="1" dirty="0" smtClean="0">
                <a:latin typeface="Bookman Old Style" panose="02050604050505020204" pitchFamily="18" charset="0"/>
              </a:rPr>
              <a:t>SERVICE OF AN ORIGINATING PROCESS WITHIN JURISDICTION</a:t>
            </a:r>
            <a:r>
              <a:rPr lang="en-GB" sz="1800" b="1" dirty="0">
                <a:latin typeface="Bookman Old Style" panose="02050604050505020204" pitchFamily="18" charset="0"/>
              </a:rPr>
              <a:t/>
            </a:r>
            <a:br>
              <a:rPr lang="en-GB" sz="1800" b="1" dirty="0">
                <a:latin typeface="Bookman Old Style" panose="02050604050505020204" pitchFamily="18" charset="0"/>
              </a:rPr>
            </a:br>
            <a:endParaRPr lang="en-US" sz="1800" b="1" cap="all" spc="250" dirty="0">
              <a:solidFill>
                <a:srgbClr val="009999"/>
              </a:solidFill>
              <a:latin typeface="Bookman Old Style" pitchFamily="18" charset="0"/>
              <a:ea typeface="+mn-ea"/>
              <a:cs typeface="+mn-cs"/>
            </a:endParaRPr>
          </a:p>
        </p:txBody>
      </p:sp>
      <p:sp>
        <p:nvSpPr>
          <p:cNvPr id="15364" name="Rectangle 4"/>
          <p:cNvSpPr>
            <a:spLocks noGrp="1" noChangeArrowheads="1"/>
          </p:cNvSpPr>
          <p:nvPr>
            <p:ph sz="quarter" idx="1"/>
          </p:nvPr>
        </p:nvSpPr>
        <p:spPr>
          <a:xfrm>
            <a:off x="705393" y="1031297"/>
            <a:ext cx="11207933" cy="5347080"/>
          </a:xfrm>
        </p:spPr>
        <p:txBody>
          <a:bodyPr rtlCol="0">
            <a:noAutofit/>
          </a:bodyPr>
          <a:lstStyle/>
          <a:p>
            <a:pPr marL="0" indent="0" algn="just">
              <a:lnSpc>
                <a:spcPct val="150000"/>
              </a:lnSpc>
              <a:buNone/>
            </a:pPr>
            <a:r>
              <a:rPr lang="en-US" sz="1300" dirty="0" smtClean="0">
                <a:latin typeface="Bookman Old Style" panose="02050604050505020204" pitchFamily="18" charset="0"/>
              </a:rPr>
              <a:t>Service of an originating process is very essential in every proceeding</a:t>
            </a:r>
            <a:r>
              <a:rPr lang="en-US" sz="1300" dirty="0">
                <a:latin typeface="Bookman Old Style" panose="02050604050505020204" pitchFamily="18" charset="0"/>
              </a:rPr>
              <a:t>. The law </a:t>
            </a:r>
            <a:r>
              <a:rPr lang="en-US" sz="1300" dirty="0" smtClean="0">
                <a:latin typeface="Bookman Old Style" panose="02050604050505020204" pitchFamily="18" charset="0"/>
              </a:rPr>
              <a:t>is </a:t>
            </a:r>
            <a:r>
              <a:rPr lang="en-US" sz="1300" dirty="0">
                <a:latin typeface="Bookman Old Style" panose="02050604050505020204" pitchFamily="18" charset="0"/>
              </a:rPr>
              <a:t>that the service of an originating process on </a:t>
            </a:r>
            <a:r>
              <a:rPr lang="en-US" sz="1300" dirty="0" smtClean="0">
                <a:latin typeface="Bookman Old Style" panose="02050604050505020204" pitchFamily="18" charset="0"/>
              </a:rPr>
              <a:t>a </a:t>
            </a:r>
            <a:r>
              <a:rPr lang="en-US" sz="1300" dirty="0">
                <a:latin typeface="Bookman Old Style" panose="02050604050505020204" pitchFamily="18" charset="0"/>
              </a:rPr>
              <a:t>party is fundamental and goes to the root of the competence and jurisdiction of the court to adjudicate </a:t>
            </a:r>
            <a:r>
              <a:rPr lang="en-US" sz="1300" dirty="0" smtClean="0">
                <a:latin typeface="Bookman Old Style" panose="02050604050505020204" pitchFamily="18" charset="0"/>
              </a:rPr>
              <a:t>on </a:t>
            </a:r>
            <a:r>
              <a:rPr lang="en-US" sz="1300" dirty="0">
                <a:latin typeface="Bookman Old Style" panose="02050604050505020204" pitchFamily="18" charset="0"/>
              </a:rPr>
              <a:t>the matter. The failure to serve the adverse party renders the proceedings and any orders based thereon nullities</a:t>
            </a:r>
            <a:r>
              <a:rPr lang="en-US" sz="1300" dirty="0" smtClean="0">
                <a:latin typeface="Bookman Old Style" panose="02050604050505020204" pitchFamily="18" charset="0"/>
              </a:rPr>
              <a:t>. </a:t>
            </a:r>
            <a:r>
              <a:rPr lang="de-DE" sz="1300" b="1" i="1" dirty="0">
                <a:latin typeface="Bookman Old Style" panose="02050604050505020204" pitchFamily="18" charset="0"/>
              </a:rPr>
              <a:t>Kalu Mark &amp; Anor. Vs Gabriel Eke (2004) 1 SCNJ 245</a:t>
            </a:r>
            <a:endParaRPr lang="en-US" sz="1300" b="1" i="1" dirty="0" smtClean="0">
              <a:latin typeface="Bookman Old Style" panose="02050604050505020204" pitchFamily="18" charset="0"/>
            </a:endParaRPr>
          </a:p>
          <a:p>
            <a:pPr algn="just">
              <a:lnSpc>
                <a:spcPct val="150000"/>
              </a:lnSpc>
              <a:buFont typeface="Wingdings" panose="05000000000000000000" pitchFamily="2" charset="2"/>
              <a:buChar char="Ø"/>
            </a:pPr>
            <a:r>
              <a:rPr lang="en-US" sz="1300" b="1" dirty="0" smtClean="0">
                <a:latin typeface="Bookman Old Style" panose="02050604050505020204" pitchFamily="18" charset="0"/>
              </a:rPr>
              <a:t>By whom?</a:t>
            </a:r>
            <a:endParaRPr lang="en-US" sz="1300" b="1" dirty="0">
              <a:latin typeface="Bookman Old Style" panose="02050604050505020204" pitchFamily="18" charset="0"/>
            </a:endParaRPr>
          </a:p>
          <a:p>
            <a:pPr algn="just">
              <a:lnSpc>
                <a:spcPct val="150000"/>
              </a:lnSpc>
            </a:pPr>
            <a:r>
              <a:rPr lang="en-GB" sz="1300" dirty="0" smtClean="0">
                <a:latin typeface="Bookman Old Style" panose="02050604050505020204" pitchFamily="18" charset="0"/>
              </a:rPr>
              <a:t>Service is generally effected by Court officers or by a Legal Practitioner who undertakes to effect service. The Court may also appoint anyone or as allowed under the LSHC Rules, registered Law Chambers/Courier Service. </a:t>
            </a:r>
            <a:r>
              <a:rPr lang="en-US" sz="1300" i="1" u="sng" dirty="0">
                <a:latin typeface="Bookman Old Style" panose="02050604050505020204" pitchFamily="18" charset="0"/>
              </a:rPr>
              <a:t>Order </a:t>
            </a:r>
            <a:r>
              <a:rPr lang="en-US" sz="1300" i="1" u="sng" dirty="0" smtClean="0">
                <a:latin typeface="Bookman Old Style" panose="02050604050505020204" pitchFamily="18" charset="0"/>
              </a:rPr>
              <a:t>9 </a:t>
            </a:r>
            <a:r>
              <a:rPr lang="en-US" sz="1300" i="1" u="sng" dirty="0">
                <a:latin typeface="Bookman Old Style" panose="02050604050505020204" pitchFamily="18" charset="0"/>
              </a:rPr>
              <a:t>Rule </a:t>
            </a:r>
            <a:r>
              <a:rPr lang="en-US" sz="1300" i="1" u="sng" dirty="0" smtClean="0">
                <a:latin typeface="Bookman Old Style" panose="02050604050505020204" pitchFamily="18" charset="0"/>
              </a:rPr>
              <a:t>2 </a:t>
            </a:r>
            <a:r>
              <a:rPr lang="en-US" sz="1300" i="1" u="sng" dirty="0">
                <a:latin typeface="Bookman Old Style" panose="02050604050505020204" pitchFamily="18" charset="0"/>
              </a:rPr>
              <a:t>of the Lagos State High Court (Civil Procedure) Rules, 2019 and Order </a:t>
            </a:r>
            <a:r>
              <a:rPr lang="en-US" sz="1300" i="1" u="sng" dirty="0" smtClean="0">
                <a:latin typeface="Bookman Old Style" panose="02050604050505020204" pitchFamily="18" charset="0"/>
              </a:rPr>
              <a:t>6 </a:t>
            </a:r>
            <a:r>
              <a:rPr lang="en-US" sz="1300" i="1" u="sng" dirty="0">
                <a:latin typeface="Bookman Old Style" panose="02050604050505020204" pitchFamily="18" charset="0"/>
              </a:rPr>
              <a:t>Rule 2</a:t>
            </a:r>
            <a:r>
              <a:rPr lang="en-US" sz="1300" i="1" u="sng" dirty="0" smtClean="0">
                <a:latin typeface="Bookman Old Style" panose="02050604050505020204" pitchFamily="18" charset="0"/>
              </a:rPr>
              <a:t> </a:t>
            </a:r>
            <a:r>
              <a:rPr lang="en-US" sz="1300" i="1" u="sng" dirty="0">
                <a:latin typeface="Bookman Old Style" panose="02050604050505020204" pitchFamily="18" charset="0"/>
              </a:rPr>
              <a:t>of the Federal High Court Civil Procedure Rules, </a:t>
            </a:r>
            <a:r>
              <a:rPr lang="en-US" sz="1300" i="1" u="sng" dirty="0" smtClean="0">
                <a:latin typeface="Bookman Old Style" panose="02050604050505020204" pitchFamily="18" charset="0"/>
              </a:rPr>
              <a:t>2019. </a:t>
            </a:r>
            <a:r>
              <a:rPr lang="en-US" sz="1300" dirty="0" smtClean="0">
                <a:latin typeface="Bookman Old Style" panose="02050604050505020204" pitchFamily="18" charset="0"/>
              </a:rPr>
              <a:t>In the National Industrial Court, Process Servers, designated by Court are to effect service. </a:t>
            </a:r>
            <a:r>
              <a:rPr lang="en-GB" sz="1300" i="1" u="sng" dirty="0">
                <a:latin typeface="Bookman Old Style" panose="02050604050505020204" pitchFamily="18" charset="0"/>
              </a:rPr>
              <a:t>Order </a:t>
            </a:r>
            <a:r>
              <a:rPr lang="en-GB" sz="1300" i="1" u="sng" dirty="0" smtClean="0">
                <a:latin typeface="Bookman Old Style" panose="02050604050505020204" pitchFamily="18" charset="0"/>
              </a:rPr>
              <a:t>7 Rule 3 </a:t>
            </a:r>
            <a:r>
              <a:rPr lang="en-GB" sz="1300" i="1" u="sng" dirty="0">
                <a:latin typeface="Bookman Old Style" panose="02050604050505020204" pitchFamily="18" charset="0"/>
              </a:rPr>
              <a:t>National Industrial Court (Civil Procedure) Rules </a:t>
            </a:r>
            <a:r>
              <a:rPr lang="en-GB" sz="1300" i="1" u="sng" dirty="0" smtClean="0">
                <a:latin typeface="Bookman Old Style" panose="02050604050505020204" pitchFamily="18" charset="0"/>
              </a:rPr>
              <a:t>2017</a:t>
            </a:r>
            <a:endParaRPr lang="en-GB" sz="1300" dirty="0" smtClean="0">
              <a:latin typeface="Bookman Old Style" panose="02050604050505020204" pitchFamily="18" charset="0"/>
            </a:endParaRPr>
          </a:p>
          <a:p>
            <a:pPr algn="just">
              <a:lnSpc>
                <a:spcPct val="150000"/>
              </a:lnSpc>
              <a:buFont typeface="Wingdings" panose="05000000000000000000" pitchFamily="2" charset="2"/>
              <a:buChar char="Ø"/>
            </a:pPr>
            <a:r>
              <a:rPr lang="en-GB" sz="1300" b="1" dirty="0" smtClean="0">
                <a:latin typeface="Bookman Old Style" panose="02050604050505020204" pitchFamily="18" charset="0"/>
              </a:rPr>
              <a:t>On whom</a:t>
            </a:r>
            <a:endParaRPr lang="en-GB" sz="1300" b="1" dirty="0">
              <a:latin typeface="Bookman Old Style" panose="02050604050505020204" pitchFamily="18" charset="0"/>
            </a:endParaRPr>
          </a:p>
          <a:p>
            <a:pPr lvl="0" algn="just">
              <a:lnSpc>
                <a:spcPct val="150000"/>
              </a:lnSpc>
            </a:pPr>
            <a:r>
              <a:rPr lang="en-GB" sz="1300" dirty="0" smtClean="0">
                <a:latin typeface="Bookman Old Style" panose="02050604050505020204" pitchFamily="18" charset="0"/>
              </a:rPr>
              <a:t>Service is expected to be delivered personally to a Defendant. This general rule may be waived in certain circumstances as the Court finds expedient. Service can be effected on a broader scale under the National Industrial Court Rules, 2017, for instance leaving process at Defendant’s residence or place of business. </a:t>
            </a:r>
            <a:r>
              <a:rPr lang="en-GB" sz="1300" i="1" u="sng" dirty="0" smtClean="0">
                <a:latin typeface="Bookman Old Style" panose="02050604050505020204" pitchFamily="18" charset="0"/>
              </a:rPr>
              <a:t>Order 7, National Industrial Court (Civil Procedure) Rules 2017</a:t>
            </a:r>
          </a:p>
          <a:p>
            <a:pPr algn="just">
              <a:lnSpc>
                <a:spcPct val="150000"/>
              </a:lnSpc>
              <a:buFont typeface="Wingdings" panose="05000000000000000000" pitchFamily="2" charset="2"/>
              <a:buChar char="Ø"/>
            </a:pPr>
            <a:r>
              <a:rPr lang="en-GB" sz="1300" b="1" dirty="0" smtClean="0">
                <a:latin typeface="Bookman Old Style" panose="02050604050505020204" pitchFamily="18" charset="0"/>
              </a:rPr>
              <a:t>Substituted Service</a:t>
            </a:r>
          </a:p>
          <a:p>
            <a:pPr algn="just">
              <a:lnSpc>
                <a:spcPct val="150000"/>
              </a:lnSpc>
            </a:pPr>
            <a:r>
              <a:rPr lang="en-GB" sz="1300" dirty="0">
                <a:latin typeface="Bookman Old Style" panose="02050604050505020204" pitchFamily="18" charset="0"/>
              </a:rPr>
              <a:t>In </a:t>
            </a:r>
            <a:r>
              <a:rPr lang="en-GB" sz="1300" dirty="0" smtClean="0">
                <a:latin typeface="Bookman Old Style" panose="02050604050505020204" pitchFamily="18" charset="0"/>
              </a:rPr>
              <a:t>circumstances where the personal service cannot be effected, an application for substituted service can be made for an order of Court to serve the Defendant by other means apart from personal delivery. Substituted service may be by way of electronic mails, advertisement, pasting at last known address </a:t>
            </a:r>
            <a:r>
              <a:rPr lang="en-GB" sz="1300" i="1" dirty="0" smtClean="0">
                <a:latin typeface="Bookman Old Style" panose="02050604050505020204" pitchFamily="18" charset="0"/>
              </a:rPr>
              <a:t>inter-alia.</a:t>
            </a:r>
          </a:p>
        </p:txBody>
      </p:sp>
      <p:sp>
        <p:nvSpPr>
          <p:cNvPr id="7" name="Slide Number Placeholder 6"/>
          <p:cNvSpPr>
            <a:spLocks noGrp="1"/>
          </p:cNvSpPr>
          <p:nvPr>
            <p:ph type="sldNum" sz="quarter" idx="12"/>
          </p:nvPr>
        </p:nvSpPr>
        <p:spPr/>
        <p:txBody>
          <a:bodyPr/>
          <a:lstStyle/>
          <a:p>
            <a:pPr>
              <a:defRPr/>
            </a:pPr>
            <a:fld id="{9BE73177-9F5C-4444-BCDE-D43D76F82686}" type="slidenum">
              <a:rPr lang="en-US" smtClean="0"/>
              <a:pPr>
                <a:defRPr/>
              </a:pPr>
              <a:t>10</a:t>
            </a:fld>
            <a:endParaRPr lang="en-US" dirty="0"/>
          </a:p>
        </p:txBody>
      </p:sp>
      <p:sp>
        <p:nvSpPr>
          <p:cNvPr id="2" name="Footer Placeholder 1"/>
          <p:cNvSpPr>
            <a:spLocks noGrp="1"/>
          </p:cNvSpPr>
          <p:nvPr>
            <p:ph type="ftr" sz="quarter" idx="11"/>
          </p:nvPr>
        </p:nvSpPr>
        <p:spPr>
          <a:xfrm>
            <a:off x="4038600" y="6518366"/>
            <a:ext cx="4114800" cy="203109"/>
          </a:xfrm>
        </p:spPr>
        <p:txBody>
          <a:bodyPr/>
          <a:lstStyle/>
          <a:p>
            <a:pPr>
              <a:defRPr/>
            </a:pPr>
            <a:r>
              <a:rPr lang="en-US" dirty="0" smtClean="0"/>
              <a:t>PUC</a:t>
            </a:r>
            <a:endParaRPr lang="en-US" dirty="0"/>
          </a:p>
        </p:txBody>
      </p:sp>
    </p:spTree>
    <p:extLst>
      <p:ext uri="{BB962C8B-B14F-4D97-AF65-F5344CB8AC3E}">
        <p14:creationId xmlns:p14="http://schemas.microsoft.com/office/powerpoint/2010/main" val="326441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Powerpoint B-G - Continuation"/>
          <p:cNvPicPr>
            <a:picLocks noChangeAspect="1" noChangeArrowheads="1"/>
          </p:cNvPicPr>
          <p:nvPr/>
        </p:nvPicPr>
        <p:blipFill>
          <a:blip r:embed="rId2" cstate="print"/>
          <a:srcRect/>
          <a:stretch>
            <a:fillRect/>
          </a:stretch>
        </p:blipFill>
        <p:spPr bwMode="auto">
          <a:xfrm>
            <a:off x="-261257" y="3464"/>
            <a:ext cx="12453257" cy="6858000"/>
          </a:xfrm>
          <a:prstGeom prst="rect">
            <a:avLst/>
          </a:prstGeom>
          <a:noFill/>
          <a:ln w="9525">
            <a:noFill/>
            <a:miter lim="800000"/>
            <a:headEnd/>
            <a:tailEnd/>
          </a:ln>
        </p:spPr>
      </p:pic>
      <p:sp>
        <p:nvSpPr>
          <p:cNvPr id="6" name="Rectangle 5"/>
          <p:cNvSpPr/>
          <p:nvPr/>
        </p:nvSpPr>
        <p:spPr>
          <a:xfrm>
            <a:off x="3204755" y="467138"/>
            <a:ext cx="6096000" cy="369332"/>
          </a:xfrm>
          <a:prstGeom prst="rect">
            <a:avLst/>
          </a:prstGeom>
        </p:spPr>
        <p:txBody>
          <a:bodyPr>
            <a:spAutoFit/>
          </a:bodyPr>
          <a:lstStyle/>
          <a:p>
            <a:pPr algn="just"/>
            <a:r>
              <a:rPr lang="en-GB" b="1" dirty="0">
                <a:latin typeface="Bookman Old Style" panose="02050604050505020204" pitchFamily="18" charset="0"/>
              </a:rPr>
              <a:t>SERVICE ON CORPORATION</a:t>
            </a:r>
          </a:p>
        </p:txBody>
      </p:sp>
      <p:sp>
        <p:nvSpPr>
          <p:cNvPr id="7" name="Rectangle 6"/>
          <p:cNvSpPr/>
          <p:nvPr/>
        </p:nvSpPr>
        <p:spPr>
          <a:xfrm>
            <a:off x="410817" y="1198320"/>
            <a:ext cx="11661913" cy="4524315"/>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en-US" sz="1600" dirty="0" smtClean="0">
                <a:latin typeface="Bookman Old Style" panose="02050604050505020204" pitchFamily="18" charset="0"/>
              </a:rPr>
              <a:t>Companies </a:t>
            </a:r>
            <a:r>
              <a:rPr lang="en-US" sz="1600" dirty="0">
                <a:latin typeface="Bookman Old Style" panose="02050604050505020204" pitchFamily="18" charset="0"/>
              </a:rPr>
              <a:t>may be served with originating processes by delivery to a Director, Secretary, Trustee or other principal officer of the organization; or by leaving the process at the office of the corporation. The LSHC Rules provides for leaving the process at the registered, principal or advertised office within jurisdiction</a:t>
            </a:r>
            <a:r>
              <a:rPr lang="en-US" sz="1600" dirty="0" smtClean="0">
                <a:latin typeface="Bookman Old Style" panose="02050604050505020204" pitchFamily="18" charset="0"/>
              </a:rPr>
              <a:t>. </a:t>
            </a:r>
            <a:r>
              <a:rPr lang="en-US" sz="1600" i="1" u="sng" dirty="0">
                <a:latin typeface="Bookman Old Style" panose="02050604050505020204" pitchFamily="18" charset="0"/>
              </a:rPr>
              <a:t>Order 9 Rule </a:t>
            </a:r>
            <a:r>
              <a:rPr lang="en-US" sz="1600" i="1" u="sng" dirty="0" smtClean="0">
                <a:latin typeface="Bookman Old Style" panose="02050604050505020204" pitchFamily="18" charset="0"/>
              </a:rPr>
              <a:t>9 </a:t>
            </a:r>
            <a:r>
              <a:rPr lang="en-US" sz="1600" i="1" u="sng" dirty="0">
                <a:latin typeface="Bookman Old Style" panose="02050604050505020204" pitchFamily="18" charset="0"/>
              </a:rPr>
              <a:t>of the Lagos State High Court (Civil Procedure) Rules, 2019 and Order 6 Rule </a:t>
            </a:r>
            <a:r>
              <a:rPr lang="en-US" sz="1600" i="1" u="sng" dirty="0" smtClean="0">
                <a:latin typeface="Bookman Old Style" panose="02050604050505020204" pitchFamily="18" charset="0"/>
              </a:rPr>
              <a:t>5 </a:t>
            </a:r>
            <a:r>
              <a:rPr lang="en-US" sz="1600" i="1" u="sng" dirty="0">
                <a:latin typeface="Bookman Old Style" panose="02050604050505020204" pitchFamily="18" charset="0"/>
              </a:rPr>
              <a:t>of the Federal High Court Civil Procedure Rules, </a:t>
            </a:r>
            <a:r>
              <a:rPr lang="en-US" sz="1600" i="1" u="sng" dirty="0" smtClean="0">
                <a:latin typeface="Bookman Old Style" panose="02050604050505020204" pitchFamily="18" charset="0"/>
              </a:rPr>
              <a:t>2019</a:t>
            </a:r>
            <a:endParaRPr lang="en-US" sz="1600" dirty="0" smtClean="0">
              <a:latin typeface="Bookman Old Style" panose="02050604050505020204" pitchFamily="18" charset="0"/>
            </a:endParaRPr>
          </a:p>
          <a:p>
            <a:pPr algn="just">
              <a:lnSpc>
                <a:spcPct val="150000"/>
              </a:lnSpc>
            </a:pPr>
            <a:endParaRPr lang="en-US" sz="1600" dirty="0" smtClean="0">
              <a:latin typeface="Bookman Old Style" panose="02050604050505020204" pitchFamily="18" charset="0"/>
            </a:endParaRPr>
          </a:p>
          <a:p>
            <a:pPr marL="285750" indent="-285750" algn="just">
              <a:lnSpc>
                <a:spcPct val="150000"/>
              </a:lnSpc>
              <a:buFont typeface="Arial" panose="020B0604020202020204" pitchFamily="34" charset="0"/>
              <a:buChar char="•"/>
            </a:pPr>
            <a:r>
              <a:rPr lang="en-US" sz="1600" dirty="0" smtClean="0">
                <a:latin typeface="Bookman Old Style" panose="02050604050505020204" pitchFamily="18" charset="0"/>
              </a:rPr>
              <a:t>The Court of Appeal relied </a:t>
            </a:r>
            <a:r>
              <a:rPr lang="en-US" sz="1600" dirty="0">
                <a:latin typeface="Bookman Old Style" panose="02050604050505020204" pitchFamily="18" charset="0"/>
              </a:rPr>
              <a:t>on </a:t>
            </a:r>
            <a:r>
              <a:rPr lang="en-US" sz="1600" i="1" dirty="0">
                <a:latin typeface="Bookman Old Style" panose="02050604050505020204" pitchFamily="18" charset="0"/>
              </a:rPr>
              <a:t>MARK VS. </a:t>
            </a:r>
            <a:r>
              <a:rPr lang="en-US" sz="1600" i="1" dirty="0" smtClean="0">
                <a:latin typeface="Bookman Old Style" panose="02050604050505020204" pitchFamily="18" charset="0"/>
              </a:rPr>
              <a:t>EKE </a:t>
            </a:r>
            <a:r>
              <a:rPr lang="en-US" sz="1600" i="1" dirty="0">
                <a:latin typeface="Bookman Old Style" panose="02050604050505020204" pitchFamily="18" charset="0"/>
              </a:rPr>
              <a:t>(2004) 5 NWLR (PT. 865) 54 </a:t>
            </a:r>
            <a:r>
              <a:rPr lang="en-US" sz="1600" dirty="0" smtClean="0">
                <a:latin typeface="Bookman Old Style" panose="02050604050505020204" pitchFamily="18" charset="0"/>
              </a:rPr>
              <a:t>when it interpreted the </a:t>
            </a:r>
            <a:r>
              <a:rPr lang="en-US" sz="1600" dirty="0">
                <a:latin typeface="Bookman Old Style" panose="02050604050505020204" pitchFamily="18" charset="0"/>
              </a:rPr>
              <a:t>term </a:t>
            </a:r>
            <a:r>
              <a:rPr lang="en-US" sz="1600" i="1" dirty="0" smtClean="0">
                <a:latin typeface="Bookman Old Style" panose="02050604050505020204" pitchFamily="18" charset="0"/>
              </a:rPr>
              <a:t>“OR </a:t>
            </a:r>
            <a:r>
              <a:rPr lang="en-US" sz="1600" i="1" dirty="0">
                <a:latin typeface="Bookman Old Style" panose="02050604050505020204" pitchFamily="18" charset="0"/>
              </a:rPr>
              <a:t>by leaving it at the office of the corporation or company" </a:t>
            </a:r>
            <a:r>
              <a:rPr lang="en-US" sz="1600" dirty="0" smtClean="0">
                <a:latin typeface="Bookman Old Style" panose="02050604050505020204" pitchFamily="18" charset="0"/>
              </a:rPr>
              <a:t>in the case </a:t>
            </a:r>
            <a:r>
              <a:rPr lang="en-US" sz="1600" dirty="0">
                <a:latin typeface="Bookman Old Style" panose="02050604050505020204" pitchFamily="18" charset="0"/>
              </a:rPr>
              <a:t>of </a:t>
            </a:r>
            <a:r>
              <a:rPr lang="en-US" sz="1600" i="1" dirty="0">
                <a:latin typeface="Bookman Old Style" panose="02050604050505020204" pitchFamily="18" charset="0"/>
              </a:rPr>
              <a:t>BADINA &amp; ORS v. FASOYINRO (2017) LPELR-42182(CA</a:t>
            </a:r>
            <a:r>
              <a:rPr lang="en-US" sz="1600" i="1" dirty="0" smtClean="0">
                <a:latin typeface="Bookman Old Style" panose="02050604050505020204" pitchFamily="18" charset="0"/>
              </a:rPr>
              <a:t>) </a:t>
            </a:r>
            <a:r>
              <a:rPr lang="en-US" sz="1600" dirty="0" smtClean="0">
                <a:latin typeface="Bookman Old Style" panose="02050604050505020204" pitchFamily="18" charset="0"/>
              </a:rPr>
              <a:t>and the position was that </a:t>
            </a:r>
            <a:r>
              <a:rPr lang="en-US" sz="1600" dirty="0">
                <a:latin typeface="Bookman Old Style" panose="02050604050505020204" pitchFamily="18" charset="0"/>
              </a:rPr>
              <a:t>same must be interpreted to mean the registered office of the </a:t>
            </a:r>
            <a:r>
              <a:rPr lang="en-US" sz="1600" dirty="0" smtClean="0">
                <a:latin typeface="Bookman Old Style" panose="02050604050505020204" pitchFamily="18" charset="0"/>
              </a:rPr>
              <a:t>corporation.</a:t>
            </a:r>
          </a:p>
          <a:p>
            <a:pPr algn="just">
              <a:lnSpc>
                <a:spcPct val="150000"/>
              </a:lnSpc>
            </a:pPr>
            <a:endParaRPr lang="en-US" sz="1600" dirty="0" smtClean="0">
              <a:latin typeface="Bookman Old Style" panose="02050604050505020204" pitchFamily="18" charset="0"/>
            </a:endParaRPr>
          </a:p>
          <a:p>
            <a:pPr marL="285750" indent="-285750" algn="just">
              <a:lnSpc>
                <a:spcPct val="150000"/>
              </a:lnSpc>
              <a:buFont typeface="Arial" panose="020B0604020202020204" pitchFamily="34" charset="0"/>
              <a:buChar char="•"/>
            </a:pPr>
            <a:r>
              <a:rPr lang="en-US" sz="1600" dirty="0" smtClean="0">
                <a:latin typeface="Bookman Old Style" panose="02050604050505020204" pitchFamily="18" charset="0"/>
              </a:rPr>
              <a:t>It is thus safe to conclude that service on a Company with respect to Federal High Court proceedings is incomplete when same is served at any office other than the registered office of the Company.</a:t>
            </a:r>
            <a:endParaRPr lang="en-US" sz="1600" dirty="0">
              <a:latin typeface="Bookman Old Style" pitchFamily="18" charset="0"/>
            </a:endParaRPr>
          </a:p>
        </p:txBody>
      </p:sp>
      <p:sp>
        <p:nvSpPr>
          <p:cNvPr id="10"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2663948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Powerpoint B-G - Continuation"/>
          <p:cNvPicPr>
            <a:picLocks noChangeAspect="1" noChangeArrowheads="1"/>
          </p:cNvPicPr>
          <p:nvPr/>
        </p:nvPicPr>
        <p:blipFill>
          <a:blip r:embed="rId3" cstate="print"/>
          <a:srcRect/>
          <a:stretch>
            <a:fillRect/>
          </a:stretch>
        </p:blipFill>
        <p:spPr bwMode="auto">
          <a:xfrm>
            <a:off x="1" y="-1"/>
            <a:ext cx="12192000" cy="6858001"/>
          </a:xfrm>
          <a:prstGeom prst="rect">
            <a:avLst/>
          </a:prstGeom>
          <a:noFill/>
          <a:ln w="9525">
            <a:noFill/>
            <a:miter lim="800000"/>
            <a:headEnd/>
            <a:tailEnd/>
          </a:ln>
        </p:spPr>
      </p:pic>
      <p:sp>
        <p:nvSpPr>
          <p:cNvPr id="6147" name="Rectangle 3"/>
          <p:cNvSpPr>
            <a:spLocks noGrp="1" noChangeArrowheads="1"/>
          </p:cNvSpPr>
          <p:nvPr>
            <p:ph type="title"/>
          </p:nvPr>
        </p:nvSpPr>
        <p:spPr>
          <a:xfrm>
            <a:off x="3200400" y="274638"/>
            <a:ext cx="7010400" cy="868362"/>
          </a:xfrm>
        </p:spPr>
        <p:txBody>
          <a:bodyPr rtlCol="0">
            <a:normAutofit/>
          </a:bodyPr>
          <a:lstStyle/>
          <a:p>
            <a:pPr lvl="0" algn="just"/>
            <a:r>
              <a:rPr lang="en-GB" sz="2000" b="1" dirty="0" smtClean="0">
                <a:latin typeface="Bookman Old Style" panose="02050604050505020204" pitchFamily="18" charset="0"/>
              </a:rPr>
              <a:t>SERVICE </a:t>
            </a:r>
            <a:r>
              <a:rPr lang="en-GB" sz="2000" b="1" dirty="0">
                <a:latin typeface="Bookman Old Style" panose="02050604050505020204" pitchFamily="18" charset="0"/>
              </a:rPr>
              <a:t>OF AN </a:t>
            </a:r>
            <a:r>
              <a:rPr lang="en-GB" sz="2000" b="1" dirty="0" smtClean="0">
                <a:latin typeface="Bookman Old Style" panose="02050604050505020204" pitchFamily="18" charset="0"/>
              </a:rPr>
              <a:t>ORIGINATING </a:t>
            </a:r>
            <a:r>
              <a:rPr lang="en-GB" sz="2000" b="1" dirty="0">
                <a:latin typeface="Bookman Old Style" panose="02050604050505020204" pitchFamily="18" charset="0"/>
              </a:rPr>
              <a:t>PROCESS </a:t>
            </a:r>
            <a:r>
              <a:rPr lang="en-GB" sz="2000" b="1" dirty="0" smtClean="0">
                <a:latin typeface="Bookman Old Style" panose="02050604050505020204" pitchFamily="18" charset="0"/>
              </a:rPr>
              <a:t>OUTSIDE </a:t>
            </a:r>
            <a:r>
              <a:rPr lang="en-GB" sz="2000" b="1" dirty="0">
                <a:latin typeface="Bookman Old Style" panose="02050604050505020204" pitchFamily="18" charset="0"/>
              </a:rPr>
              <a:t>JURISDICTION</a:t>
            </a:r>
            <a:endParaRPr lang="en-US" sz="2000" b="1" dirty="0">
              <a:latin typeface="Bookman Old Style" panose="02050604050505020204" pitchFamily="18" charset="0"/>
            </a:endParaRPr>
          </a:p>
        </p:txBody>
      </p:sp>
      <p:sp>
        <p:nvSpPr>
          <p:cNvPr id="6148" name="Rectangle 4"/>
          <p:cNvSpPr>
            <a:spLocks noGrp="1" noChangeArrowheads="1"/>
          </p:cNvSpPr>
          <p:nvPr>
            <p:ph sz="quarter" idx="1"/>
          </p:nvPr>
        </p:nvSpPr>
        <p:spPr>
          <a:xfrm>
            <a:off x="674914" y="1176292"/>
            <a:ext cx="5133704" cy="2945674"/>
          </a:xfrm>
          <a:solidFill>
            <a:schemeClr val="accent3">
              <a:lumMod val="20000"/>
              <a:lumOff val="80000"/>
            </a:schemeClr>
          </a:solidFill>
          <a:ln>
            <a:noFill/>
          </a:ln>
          <a:effectLst>
            <a:glow rad="228600">
              <a:schemeClr val="accent3">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marL="0" indent="0" algn="just">
              <a:lnSpc>
                <a:spcPct val="150000"/>
              </a:lnSpc>
              <a:buNone/>
            </a:pPr>
            <a:r>
              <a:rPr lang="en-US" sz="2000" u="sng" dirty="0">
                <a:latin typeface="Bookman Old Style" panose="02050604050505020204" pitchFamily="18" charset="0"/>
              </a:rPr>
              <a:t>LSHC</a:t>
            </a:r>
          </a:p>
          <a:p>
            <a:pPr algn="just">
              <a:lnSpc>
                <a:spcPct val="150000"/>
              </a:lnSpc>
            </a:pPr>
            <a:r>
              <a:rPr lang="en-US" sz="2000" dirty="0" smtClean="0">
                <a:latin typeface="Bookman Old Style" panose="02050604050505020204" pitchFamily="18" charset="0"/>
              </a:rPr>
              <a:t>Where an originating process is to be served outside Lagos State, the process must be endorsed for service outside jurisdiction and a concurrent writ may be issued in that respect. </a:t>
            </a:r>
            <a:endParaRPr lang="en-US" sz="2000" dirty="0">
              <a:latin typeface="Bookman Old Style" panose="02050604050505020204" pitchFamily="18" charset="0"/>
            </a:endParaRPr>
          </a:p>
          <a:p>
            <a:pPr algn="just">
              <a:lnSpc>
                <a:spcPct val="150000"/>
              </a:lnSpc>
            </a:pPr>
            <a:r>
              <a:rPr lang="en-US" sz="2000" dirty="0">
                <a:latin typeface="Bookman Old Style" panose="02050604050505020204" pitchFamily="18" charset="0"/>
              </a:rPr>
              <a:t> </a:t>
            </a:r>
            <a:r>
              <a:rPr lang="en-US" sz="2000" dirty="0" smtClean="0">
                <a:latin typeface="Bookman Old Style" panose="02050604050505020204" pitchFamily="18" charset="0"/>
              </a:rPr>
              <a:t>A process may also be served outside Nigeria under the Rules, when the Defendant is not within Nigeria</a:t>
            </a:r>
            <a:endParaRPr lang="en-GB" sz="1600" b="1" dirty="0">
              <a:latin typeface="Bookman Old Style" panose="02050604050505020204" pitchFamily="18" charset="0"/>
            </a:endParaRPr>
          </a:p>
          <a:p>
            <a:pPr algn="just"/>
            <a:endParaRPr lang="en-US" sz="2000" dirty="0">
              <a:latin typeface="Bookman Old Style" pitchFamily="18" charset="0"/>
            </a:endParaRPr>
          </a:p>
        </p:txBody>
      </p:sp>
      <p:sp>
        <p:nvSpPr>
          <p:cNvPr id="6149" name="TextBox 13"/>
          <p:cNvSpPr txBox="1">
            <a:spLocks noChangeArrowheads="1"/>
          </p:cNvSpPr>
          <p:nvPr/>
        </p:nvSpPr>
        <p:spPr bwMode="auto">
          <a:xfrm>
            <a:off x="1676400" y="6324601"/>
            <a:ext cx="184150" cy="523875"/>
          </a:xfrm>
          <a:prstGeom prst="rect">
            <a:avLst/>
          </a:prstGeom>
          <a:noFill/>
          <a:ln w="9525">
            <a:noFill/>
            <a:miter lim="800000"/>
            <a:headEnd/>
            <a:tailEnd/>
          </a:ln>
        </p:spPr>
        <p:txBody>
          <a:bodyPr wrap="none">
            <a:spAutoFit/>
          </a:bodyPr>
          <a:lstStyle/>
          <a:p>
            <a:endParaRPr lang="en-US" sz="1400" dirty="0">
              <a:latin typeface="Calibri" pitchFamily="34" charset="0"/>
            </a:endParaRPr>
          </a:p>
          <a:p>
            <a:endParaRPr lang="en-US" sz="1400" dirty="0">
              <a:latin typeface="Calibri" pitchFamily="34" charset="0"/>
            </a:endParaRPr>
          </a:p>
        </p:txBody>
      </p:sp>
      <p:sp>
        <p:nvSpPr>
          <p:cNvPr id="10" name="Slide Number Placeholder 9"/>
          <p:cNvSpPr>
            <a:spLocks noGrp="1"/>
          </p:cNvSpPr>
          <p:nvPr>
            <p:ph type="sldNum" sz="quarter" idx="12"/>
          </p:nvPr>
        </p:nvSpPr>
        <p:spPr/>
        <p:txBody>
          <a:bodyPr/>
          <a:lstStyle/>
          <a:p>
            <a:pPr>
              <a:defRPr/>
            </a:pPr>
            <a:fld id="{9BE73177-9F5C-4444-BCDE-D43D76F82686}" type="slidenum">
              <a:rPr lang="en-US" smtClean="0"/>
              <a:pPr>
                <a:defRPr/>
              </a:pPr>
              <a:t>12</a:t>
            </a:fld>
            <a:endParaRPr lang="en-US" dirty="0"/>
          </a:p>
        </p:txBody>
      </p:sp>
      <p:sp>
        <p:nvSpPr>
          <p:cNvPr id="2" name="Footer Placeholder 1"/>
          <p:cNvSpPr>
            <a:spLocks noGrp="1"/>
          </p:cNvSpPr>
          <p:nvPr>
            <p:ph type="ftr" sz="quarter" idx="11"/>
          </p:nvPr>
        </p:nvSpPr>
        <p:spPr/>
        <p:txBody>
          <a:bodyPr/>
          <a:lstStyle/>
          <a:p>
            <a:pPr>
              <a:defRPr/>
            </a:pPr>
            <a:r>
              <a:rPr lang="en-US" dirty="0" smtClean="0"/>
              <a:t>PUC</a:t>
            </a:r>
            <a:endParaRPr lang="en-US" dirty="0"/>
          </a:p>
        </p:txBody>
      </p:sp>
      <p:sp>
        <p:nvSpPr>
          <p:cNvPr id="3" name="Rectangle 2"/>
          <p:cNvSpPr/>
          <p:nvPr/>
        </p:nvSpPr>
        <p:spPr>
          <a:xfrm>
            <a:off x="6096000" y="1501402"/>
            <a:ext cx="5408021" cy="2031325"/>
          </a:xfrm>
          <a:prstGeom prst="rect">
            <a:avLst/>
          </a:prstGeom>
          <a:solidFill>
            <a:schemeClr val="bg1">
              <a:lumMod val="95000"/>
            </a:schemeClr>
          </a:solidFill>
          <a:ln>
            <a:noFill/>
          </a:ln>
          <a:effectLst>
            <a:glow rad="228600">
              <a:schemeClr val="accent3">
                <a:satMod val="175000"/>
                <a:alpha val="40000"/>
              </a:schemeClr>
            </a:glow>
            <a:outerShdw blurRad="50800" dist="38100" dir="13500000" algn="b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a:lnSpc>
                <a:spcPct val="150000"/>
              </a:lnSpc>
            </a:pPr>
            <a:r>
              <a:rPr lang="en-US" sz="1400" u="sng" dirty="0" smtClean="0">
                <a:latin typeface="Bookman Old Style" panose="02050604050505020204" pitchFamily="18" charset="0"/>
              </a:rPr>
              <a:t>FHC &amp; NIC</a:t>
            </a:r>
            <a:endParaRPr lang="en-US" sz="1400" u="sng" dirty="0">
              <a:latin typeface="Bookman Old Style" panose="02050604050505020204" pitchFamily="18" charset="0"/>
            </a:endParaRPr>
          </a:p>
          <a:p>
            <a:pPr marL="457200" lvl="0" indent="-457200" algn="just">
              <a:lnSpc>
                <a:spcPct val="150000"/>
              </a:lnSpc>
              <a:buFont typeface="Arial" panose="020B0604020202020204" pitchFamily="34" charset="0"/>
              <a:buChar char="•"/>
            </a:pPr>
            <a:r>
              <a:rPr lang="en-US" sz="1400" dirty="0" smtClean="0">
                <a:solidFill>
                  <a:prstClr val="black"/>
                </a:solidFill>
                <a:latin typeface="Bookman Old Style" panose="02050604050505020204" pitchFamily="18" charset="0"/>
              </a:rPr>
              <a:t>Because of the jurisdiction of Federal High Court and the National Industrial Court which covers the whole Country, service outside jurisdiction refers to the service of a process on a Defendant outside Nigeria and therefore leave is not required.</a:t>
            </a:r>
            <a:endParaRPr lang="en-US" sz="1400" dirty="0">
              <a:solidFill>
                <a:prstClr val="black"/>
              </a:solidFill>
              <a:latin typeface="Bookman Old Style" panose="02050604050505020204" pitchFamily="18" charset="0"/>
            </a:endParaRPr>
          </a:p>
        </p:txBody>
      </p:sp>
      <p:sp>
        <p:nvSpPr>
          <p:cNvPr id="4" name="Rectangle 3"/>
          <p:cNvSpPr/>
          <p:nvPr/>
        </p:nvSpPr>
        <p:spPr>
          <a:xfrm>
            <a:off x="809897" y="4258491"/>
            <a:ext cx="10398032" cy="1708160"/>
          </a:xfrm>
          <a:prstGeom prst="rect">
            <a:avLst/>
          </a:prstGeom>
          <a:ln>
            <a:solidFill>
              <a:schemeClr val="accent1">
                <a:lumMod val="50000"/>
              </a:schemeClr>
            </a:solidFill>
          </a:ln>
          <a:effectLst>
            <a:glow rad="228600">
              <a:schemeClr val="accent3">
                <a:satMod val="175000"/>
                <a:alpha val="40000"/>
              </a:schemeClr>
            </a:glow>
          </a:effectLst>
          <a:scene3d>
            <a:camera prst="perspectiveAbove"/>
            <a:lightRig rig="threePt" dir="t"/>
          </a:scene3d>
          <a:sp3d>
            <a:bevelT prst="angle"/>
          </a:sp3d>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50000"/>
              </a:lnSpc>
            </a:pPr>
            <a:r>
              <a:rPr lang="en-US" sz="1400" b="1" dirty="0" smtClean="0">
                <a:latin typeface="Bookman Old Style" panose="02050604050505020204" pitchFamily="18" charset="0"/>
              </a:rPr>
              <a:t>Service outside jurisdiction can only be validly effected upon the Claimant obtaining leave of Court to serve the originating processes on the Defendant outside jurisdiction. Where service of an originating process is effected outside jurisdiction (outside Lagos or outside Nigeria as applicable, the service is improper). Where the Defendant however appears in Court irrespective of the improper service, this will constitute waiver on the Defendant’s part. </a:t>
            </a:r>
            <a:r>
              <a:rPr lang="en-US" sz="1400" i="1" dirty="0" err="1" smtClean="0">
                <a:latin typeface="Bookman Old Style" panose="02050604050505020204" pitchFamily="18" charset="0"/>
              </a:rPr>
              <a:t>Odua</a:t>
            </a:r>
            <a:r>
              <a:rPr lang="en-US" sz="1400" i="1" dirty="0" smtClean="0">
                <a:latin typeface="Bookman Old Style" panose="02050604050505020204" pitchFamily="18" charset="0"/>
              </a:rPr>
              <a:t> </a:t>
            </a:r>
            <a:r>
              <a:rPr lang="en-US" sz="1400" i="1" dirty="0">
                <a:latin typeface="Bookman Old Style" panose="02050604050505020204" pitchFamily="18" charset="0"/>
              </a:rPr>
              <a:t>Inv. Co, Ltd. V. </a:t>
            </a:r>
            <a:r>
              <a:rPr lang="en-US" sz="1400" i="1" dirty="0" err="1">
                <a:latin typeface="Bookman Old Style" panose="02050604050505020204" pitchFamily="18" charset="0"/>
              </a:rPr>
              <a:t>Talabi</a:t>
            </a:r>
            <a:r>
              <a:rPr lang="en-US" sz="1400" i="1" dirty="0">
                <a:latin typeface="Bookman Old Style" panose="02050604050505020204" pitchFamily="18" charset="0"/>
              </a:rPr>
              <a:t> (1991) NWLR (pt. 170) 761</a:t>
            </a:r>
          </a:p>
        </p:txBody>
      </p:sp>
    </p:spTree>
    <p:extLst>
      <p:ext uri="{BB962C8B-B14F-4D97-AF65-F5344CB8AC3E}">
        <p14:creationId xmlns:p14="http://schemas.microsoft.com/office/powerpoint/2010/main" val="2042033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owerpoint B-G - Continuation"/>
          <p:cNvPicPr>
            <a:picLocks noChangeAspect="1" noChangeArrowheads="1"/>
          </p:cNvPicPr>
          <p:nvPr/>
        </p:nvPicPr>
        <p:blipFill>
          <a:blip r:embed="rId2" cstate="print"/>
          <a:srcRect/>
          <a:stretch>
            <a:fillRect/>
          </a:stretch>
        </p:blipFill>
        <p:spPr bwMode="auto">
          <a:xfrm>
            <a:off x="0" y="-1"/>
            <a:ext cx="12191999" cy="6858001"/>
          </a:xfrm>
          <a:prstGeom prst="rect">
            <a:avLst/>
          </a:prstGeom>
          <a:noFill/>
          <a:ln w="9525">
            <a:noFill/>
            <a:miter lim="800000"/>
            <a:headEnd/>
            <a:tailEnd/>
          </a:ln>
        </p:spPr>
      </p:pic>
      <p:sp>
        <p:nvSpPr>
          <p:cNvPr id="5" name="Rectangle 4"/>
          <p:cNvSpPr/>
          <p:nvPr/>
        </p:nvSpPr>
        <p:spPr>
          <a:xfrm>
            <a:off x="3178628" y="441012"/>
            <a:ext cx="6096000" cy="646331"/>
          </a:xfrm>
          <a:prstGeom prst="rect">
            <a:avLst/>
          </a:prstGeom>
        </p:spPr>
        <p:txBody>
          <a:bodyPr>
            <a:spAutoFit/>
          </a:bodyPr>
          <a:lstStyle/>
          <a:p>
            <a:r>
              <a:rPr lang="en-GB" b="1" dirty="0" smtClean="0">
                <a:latin typeface="Bookman Old Style" panose="02050604050505020204" pitchFamily="18" charset="0"/>
              </a:rPr>
              <a:t>ESSENTIAL FEATURES OF AN ORIGINATING PROCESS</a:t>
            </a:r>
            <a:endParaRPr lang="en-US" dirty="0"/>
          </a:p>
        </p:txBody>
      </p:sp>
      <p:sp>
        <p:nvSpPr>
          <p:cNvPr id="6" name="Rectangle 5"/>
          <p:cNvSpPr/>
          <p:nvPr/>
        </p:nvSpPr>
        <p:spPr>
          <a:xfrm>
            <a:off x="590005" y="1245536"/>
            <a:ext cx="11273246" cy="5232202"/>
          </a:xfrm>
          <a:prstGeom prst="rect">
            <a:avLst/>
          </a:prstGeom>
        </p:spPr>
        <p:txBody>
          <a:bodyPr wrap="square">
            <a:spAutoFit/>
          </a:bodyPr>
          <a:lstStyle/>
          <a:p>
            <a:pPr marL="228600" indent="-228600" algn="just">
              <a:buFont typeface="+mj-lt"/>
              <a:buAutoNum type="arabicPeriod"/>
            </a:pPr>
            <a:r>
              <a:rPr lang="en-GB" sz="1600" b="1" dirty="0">
                <a:latin typeface="Bookman Old Style" panose="02050604050505020204" pitchFamily="18" charset="0"/>
              </a:rPr>
              <a:t> </a:t>
            </a:r>
            <a:r>
              <a:rPr lang="en-GB" sz="1600" b="1" dirty="0" smtClean="0">
                <a:latin typeface="Bookman Old Style" panose="02050604050505020204" pitchFamily="18" charset="0"/>
              </a:rPr>
              <a:t>FORMAT- </a:t>
            </a:r>
            <a:r>
              <a:rPr lang="en-GB" sz="1600" dirty="0" smtClean="0">
                <a:latin typeface="Bookman Old Style" panose="02050604050505020204" pitchFamily="18" charset="0"/>
              </a:rPr>
              <a:t> An Originating process must be in specified Forms provided in the Rules. </a:t>
            </a:r>
            <a:r>
              <a:rPr lang="en-US" sz="1600" i="1" u="sng" dirty="0">
                <a:latin typeface="Bookman Old Style" panose="02050604050505020204" pitchFamily="18" charset="0"/>
              </a:rPr>
              <a:t>Order </a:t>
            </a:r>
            <a:r>
              <a:rPr lang="en-US" sz="1600" i="1" u="sng" dirty="0" smtClean="0">
                <a:latin typeface="Bookman Old Style" panose="02050604050505020204" pitchFamily="18" charset="0"/>
              </a:rPr>
              <a:t>5 Rules 2, 3 &amp; 5 of </a:t>
            </a:r>
            <a:r>
              <a:rPr lang="en-US" sz="1600" i="1" u="sng" dirty="0">
                <a:latin typeface="Bookman Old Style" panose="02050604050505020204" pitchFamily="18" charset="0"/>
              </a:rPr>
              <a:t>the Lagos State High Court (Civil Procedure) Rules, 2019 and Order </a:t>
            </a:r>
            <a:r>
              <a:rPr lang="en-US" sz="1600" i="1" u="sng" dirty="0" smtClean="0">
                <a:latin typeface="Bookman Old Style" panose="02050604050505020204" pitchFamily="18" charset="0"/>
              </a:rPr>
              <a:t>3 Rules 4 &amp; 5 of </a:t>
            </a:r>
            <a:r>
              <a:rPr lang="en-US" sz="1600" i="1" u="sng" dirty="0">
                <a:latin typeface="Bookman Old Style" panose="02050604050505020204" pitchFamily="18" charset="0"/>
              </a:rPr>
              <a:t>the Federal High Court Civil Procedure Rules, </a:t>
            </a:r>
            <a:r>
              <a:rPr lang="en-US" sz="1600" i="1" u="sng" dirty="0" smtClean="0">
                <a:latin typeface="Bookman Old Style" panose="02050604050505020204" pitchFamily="18" charset="0"/>
              </a:rPr>
              <a:t>2019. Order 3 Rules 10&amp;16, National Industrial Court  (Civil Procedure) Rules, 2017</a:t>
            </a:r>
            <a:endParaRPr lang="en-GB" sz="1600" dirty="0">
              <a:latin typeface="Bookman Old Style" panose="02050604050505020204" pitchFamily="18" charset="0"/>
            </a:endParaRPr>
          </a:p>
          <a:p>
            <a:pPr marL="228600" indent="-228600" algn="just">
              <a:buFont typeface="+mj-lt"/>
              <a:buAutoNum type="arabicPeriod"/>
            </a:pPr>
            <a:endParaRPr lang="en-GB" sz="1600" dirty="0" smtClean="0">
              <a:latin typeface="Bookman Old Style" panose="02050604050505020204" pitchFamily="18" charset="0"/>
            </a:endParaRPr>
          </a:p>
          <a:p>
            <a:pPr marL="228600" indent="-228600" algn="just">
              <a:buFont typeface="+mj-lt"/>
              <a:buAutoNum type="arabicPeriod"/>
            </a:pPr>
            <a:endParaRPr lang="en-GB" sz="1600" dirty="0" smtClean="0">
              <a:latin typeface="Bookman Old Style" panose="02050604050505020204" pitchFamily="18" charset="0"/>
            </a:endParaRPr>
          </a:p>
          <a:p>
            <a:pPr marL="228600" indent="-228600" algn="just">
              <a:buFont typeface="+mj-lt"/>
              <a:buAutoNum type="arabicPeriod"/>
            </a:pPr>
            <a:r>
              <a:rPr lang="en-GB" sz="1600" dirty="0">
                <a:latin typeface="Bookman Old Style" panose="02050604050505020204" pitchFamily="18" charset="0"/>
              </a:rPr>
              <a:t> </a:t>
            </a:r>
            <a:r>
              <a:rPr lang="en-GB" sz="1600" b="1" dirty="0" smtClean="0">
                <a:latin typeface="Bookman Old Style" panose="02050604050505020204" pitchFamily="18" charset="0"/>
              </a:rPr>
              <a:t>CONTENT- </a:t>
            </a:r>
            <a:r>
              <a:rPr lang="en-GB" sz="1600" dirty="0" smtClean="0">
                <a:latin typeface="Bookman Old Style" panose="02050604050505020204" pitchFamily="18" charset="0"/>
              </a:rPr>
              <a:t>An Originating process shall contain the claim, the relief or remedy sought, the full names and address of the Claimant or her Legal practitioner, the capacity of the plaintiff/claimant when the action was commenced in a representative capacity.</a:t>
            </a:r>
            <a:r>
              <a:rPr lang="en-US" sz="1600" i="1" u="sng" dirty="0">
                <a:latin typeface="Bookman Old Style" panose="02050604050505020204" pitchFamily="18" charset="0"/>
              </a:rPr>
              <a:t> Order </a:t>
            </a:r>
            <a:r>
              <a:rPr lang="en-US" sz="1600" i="1" u="sng" dirty="0" smtClean="0">
                <a:latin typeface="Bookman Old Style" panose="02050604050505020204" pitchFamily="18" charset="0"/>
              </a:rPr>
              <a:t>6 of </a:t>
            </a:r>
            <a:r>
              <a:rPr lang="en-US" sz="1600" i="1" u="sng" dirty="0">
                <a:latin typeface="Bookman Old Style" panose="02050604050505020204" pitchFamily="18" charset="0"/>
              </a:rPr>
              <a:t>the Lagos State High Court (Civil Procedure) Rules, 2019 and Order </a:t>
            </a:r>
            <a:r>
              <a:rPr lang="en-US" sz="1600" i="1" u="sng" dirty="0" smtClean="0">
                <a:latin typeface="Bookman Old Style" panose="02050604050505020204" pitchFamily="18" charset="0"/>
              </a:rPr>
              <a:t>4 of </a:t>
            </a:r>
            <a:r>
              <a:rPr lang="en-US" sz="1600" i="1" u="sng" dirty="0">
                <a:latin typeface="Bookman Old Style" panose="02050604050505020204" pitchFamily="18" charset="0"/>
              </a:rPr>
              <a:t>the Federal High Court Civil Procedure Rules, </a:t>
            </a:r>
            <a:r>
              <a:rPr lang="en-US" sz="1600" i="1" u="sng" dirty="0" smtClean="0">
                <a:latin typeface="Bookman Old Style" panose="02050604050505020204" pitchFamily="18" charset="0"/>
              </a:rPr>
              <a:t>2019</a:t>
            </a:r>
            <a:r>
              <a:rPr lang="en-US" sz="1600" i="1" u="sng" dirty="0">
                <a:latin typeface="Bookman Old Style" panose="02050604050505020204" pitchFamily="18" charset="0"/>
              </a:rPr>
              <a:t>. Order 3 Rule </a:t>
            </a:r>
            <a:r>
              <a:rPr lang="en-US" sz="1600" i="1" u="sng" dirty="0" smtClean="0">
                <a:latin typeface="Bookman Old Style" panose="02050604050505020204" pitchFamily="18" charset="0"/>
              </a:rPr>
              <a:t>12 </a:t>
            </a:r>
            <a:r>
              <a:rPr lang="en-US" sz="1600" i="1" u="sng" dirty="0">
                <a:latin typeface="Bookman Old Style" panose="02050604050505020204" pitchFamily="18" charset="0"/>
              </a:rPr>
              <a:t>, National Industrial Court  (Civil Procedure) Rules, </a:t>
            </a:r>
            <a:r>
              <a:rPr lang="en-US" sz="1600" i="1" u="sng" dirty="0" smtClean="0">
                <a:latin typeface="Bookman Old Style" panose="02050604050505020204" pitchFamily="18" charset="0"/>
              </a:rPr>
              <a:t>2017</a:t>
            </a:r>
            <a:endParaRPr lang="en-GB" sz="1600" dirty="0">
              <a:latin typeface="Bookman Old Style" panose="02050604050505020204" pitchFamily="18" charset="0"/>
            </a:endParaRPr>
          </a:p>
          <a:p>
            <a:pPr marL="228600" indent="-228600" algn="just">
              <a:buFont typeface="+mj-lt"/>
              <a:buAutoNum type="arabicPeriod"/>
            </a:pPr>
            <a:endParaRPr lang="en-GB" sz="1600" dirty="0" smtClean="0">
              <a:latin typeface="Bookman Old Style" panose="02050604050505020204" pitchFamily="18" charset="0"/>
            </a:endParaRPr>
          </a:p>
          <a:p>
            <a:pPr marL="228600" indent="-228600" algn="just">
              <a:buFont typeface="+mj-lt"/>
              <a:buAutoNum type="arabicPeriod"/>
            </a:pPr>
            <a:endParaRPr lang="en-GB" sz="1600" dirty="0" smtClean="0">
              <a:latin typeface="Bookman Old Style" panose="02050604050505020204" pitchFamily="18" charset="0"/>
            </a:endParaRPr>
          </a:p>
          <a:p>
            <a:pPr marL="228600" indent="-228600" algn="just">
              <a:buFont typeface="+mj-lt"/>
              <a:buAutoNum type="arabicPeriod"/>
            </a:pPr>
            <a:r>
              <a:rPr lang="en-GB" sz="1600" dirty="0">
                <a:latin typeface="Bookman Old Style" panose="02050604050505020204" pitchFamily="18" charset="0"/>
              </a:rPr>
              <a:t> </a:t>
            </a:r>
            <a:r>
              <a:rPr lang="en-GB" sz="1600" b="1" dirty="0" smtClean="0">
                <a:latin typeface="Bookman Old Style" panose="02050604050505020204" pitchFamily="18" charset="0"/>
              </a:rPr>
              <a:t>SEALING- </a:t>
            </a:r>
            <a:r>
              <a:rPr lang="en-GB" sz="1600" dirty="0" smtClean="0">
                <a:latin typeface="Bookman Old Style" panose="02050604050505020204" pitchFamily="18" charset="0"/>
              </a:rPr>
              <a:t> The Rules of Court requires that an originating process be endorsed and sealed by the Registrar of Court before same can be deemed as issued. </a:t>
            </a:r>
            <a:r>
              <a:rPr lang="en-US" sz="1600" i="1" u="sng" dirty="0">
                <a:latin typeface="Bookman Old Style" panose="02050604050505020204" pitchFamily="18" charset="0"/>
              </a:rPr>
              <a:t>Order </a:t>
            </a:r>
            <a:r>
              <a:rPr lang="en-US" sz="1600" i="1" u="sng" dirty="0" smtClean="0">
                <a:latin typeface="Bookman Old Style" panose="02050604050505020204" pitchFamily="18" charset="0"/>
              </a:rPr>
              <a:t>8 Rule 2 of </a:t>
            </a:r>
            <a:r>
              <a:rPr lang="en-US" sz="1600" i="1" u="sng" dirty="0">
                <a:latin typeface="Bookman Old Style" panose="02050604050505020204" pitchFamily="18" charset="0"/>
              </a:rPr>
              <a:t>the Lagos State High Court (Civil Procedure) Rules, 2019 and Order 3 Rules </a:t>
            </a:r>
            <a:r>
              <a:rPr lang="en-US" sz="1600" i="1" u="sng" dirty="0" smtClean="0">
                <a:latin typeface="Bookman Old Style" panose="02050604050505020204" pitchFamily="18" charset="0"/>
              </a:rPr>
              <a:t>12 of the </a:t>
            </a:r>
            <a:r>
              <a:rPr lang="en-US" sz="1600" i="1" u="sng" dirty="0">
                <a:latin typeface="Bookman Old Style" panose="02050604050505020204" pitchFamily="18" charset="0"/>
              </a:rPr>
              <a:t>Federal High Court Civil Procedure Rules, </a:t>
            </a:r>
            <a:r>
              <a:rPr lang="en-US" sz="1600" i="1" u="sng" dirty="0" smtClean="0">
                <a:latin typeface="Bookman Old Style" panose="02050604050505020204" pitchFamily="18" charset="0"/>
              </a:rPr>
              <a:t>2019</a:t>
            </a:r>
            <a:r>
              <a:rPr lang="en-US" sz="1600" i="1" u="sng" dirty="0">
                <a:latin typeface="Bookman Old Style" panose="02050604050505020204" pitchFamily="18" charset="0"/>
              </a:rPr>
              <a:t>. Order </a:t>
            </a:r>
            <a:r>
              <a:rPr lang="en-US" sz="1600" i="1" u="sng" dirty="0" smtClean="0">
                <a:latin typeface="Bookman Old Style" panose="02050604050505020204" pitchFamily="18" charset="0"/>
              </a:rPr>
              <a:t>6 </a:t>
            </a:r>
            <a:r>
              <a:rPr lang="en-US" sz="1600" i="1" u="sng" dirty="0">
                <a:latin typeface="Bookman Old Style" panose="02050604050505020204" pitchFamily="18" charset="0"/>
              </a:rPr>
              <a:t>Rule </a:t>
            </a:r>
            <a:r>
              <a:rPr lang="en-US" sz="1600" i="1" u="sng" dirty="0" smtClean="0">
                <a:latin typeface="Bookman Old Style" panose="02050604050505020204" pitchFamily="18" charset="0"/>
              </a:rPr>
              <a:t>1, </a:t>
            </a:r>
            <a:r>
              <a:rPr lang="en-US" sz="1600" i="1" u="sng" dirty="0">
                <a:latin typeface="Bookman Old Style" panose="02050604050505020204" pitchFamily="18" charset="0"/>
              </a:rPr>
              <a:t>National Industrial Court  (Civil Procedure) Rules, </a:t>
            </a:r>
            <a:r>
              <a:rPr lang="en-US" sz="1600" i="1" u="sng" dirty="0" smtClean="0">
                <a:latin typeface="Bookman Old Style" panose="02050604050505020204" pitchFamily="18" charset="0"/>
              </a:rPr>
              <a:t>2017</a:t>
            </a:r>
          </a:p>
          <a:p>
            <a:pPr marL="228600" indent="-228600" algn="just">
              <a:buFont typeface="+mj-lt"/>
              <a:buAutoNum type="arabicPeriod"/>
            </a:pPr>
            <a:endParaRPr lang="en-US" sz="1600" i="1" u="sng" dirty="0">
              <a:latin typeface="Bookman Old Style" panose="02050604050505020204" pitchFamily="18" charset="0"/>
            </a:endParaRPr>
          </a:p>
          <a:p>
            <a:pPr marL="228600" indent="-228600" algn="just">
              <a:buFont typeface="+mj-lt"/>
              <a:buAutoNum type="arabicPeriod"/>
            </a:pPr>
            <a:r>
              <a:rPr lang="en-US" sz="1600" dirty="0" smtClean="0">
                <a:latin typeface="Bookman Old Style" panose="02050604050505020204" pitchFamily="18" charset="0"/>
              </a:rPr>
              <a:t> </a:t>
            </a:r>
            <a:r>
              <a:rPr lang="en-US" sz="1600" b="1" dirty="0" smtClean="0">
                <a:latin typeface="Bookman Old Style" panose="02050604050505020204" pitchFamily="18" charset="0"/>
              </a:rPr>
              <a:t>STAMP/SEAL OF A LEGAL </a:t>
            </a:r>
            <a:r>
              <a:rPr lang="en-US" sz="1600" b="1" dirty="0">
                <a:latin typeface="Bookman Old Style" panose="02050604050505020204" pitchFamily="18" charset="0"/>
              </a:rPr>
              <a:t>PRACTITIONER- </a:t>
            </a:r>
            <a:r>
              <a:rPr lang="en-US" sz="1600" dirty="0">
                <a:latin typeface="Bookman Old Style" panose="02050604050505020204" pitchFamily="18" charset="0"/>
              </a:rPr>
              <a:t>In </a:t>
            </a:r>
            <a:r>
              <a:rPr lang="en-US" sz="1600" b="1" i="1" dirty="0">
                <a:latin typeface="Bookman Old Style" panose="02050604050505020204" pitchFamily="18" charset="0"/>
              </a:rPr>
              <a:t>YAKI vs. BAGUDU (2015) LPELR (25721) 1 at 6-7</a:t>
            </a:r>
            <a:r>
              <a:rPr lang="en-US" sz="1600" dirty="0">
                <a:latin typeface="Bookman Old Style" panose="02050604050505020204" pitchFamily="18" charset="0"/>
              </a:rPr>
              <a:t>, the apex Court held that a legal document signed and/or filed without complying with Rule 10 (1) of the Rules of Professional Conduct 2007 is not null and void or incompetent. </a:t>
            </a:r>
            <a:r>
              <a:rPr lang="en-US" sz="1600" dirty="0" smtClean="0">
                <a:latin typeface="Bookman Old Style" panose="02050604050505020204" pitchFamily="18" charset="0"/>
              </a:rPr>
              <a:t>It must however be regularized.</a:t>
            </a:r>
            <a:endParaRPr lang="en-GB" sz="1600" dirty="0">
              <a:latin typeface="Bookman Old Style" panose="02050604050505020204" pitchFamily="18" charset="0"/>
            </a:endParaRPr>
          </a:p>
          <a:p>
            <a:pPr marL="228600" indent="-228600" algn="just">
              <a:buFont typeface="+mj-lt"/>
              <a:buAutoNum type="arabicPeriod"/>
            </a:pPr>
            <a:endParaRPr lang="en-US" sz="1400" dirty="0"/>
          </a:p>
        </p:txBody>
      </p:sp>
      <p:sp>
        <p:nvSpPr>
          <p:cNvPr id="7" name="Footer Placeholder 1"/>
          <p:cNvSpPr>
            <a:spLocks noGrp="1"/>
          </p:cNvSpPr>
          <p:nvPr>
            <p:ph type="ftr" sz="quarter" idx="11"/>
          </p:nvPr>
        </p:nvSpPr>
        <p:spPr>
          <a:xfrm>
            <a:off x="3738154" y="6477738"/>
            <a:ext cx="4114800" cy="232903"/>
          </a:xfrm>
        </p:spPr>
        <p:txBody>
          <a:bodyPr/>
          <a:lstStyle/>
          <a:p>
            <a:pPr>
              <a:defRPr/>
            </a:pPr>
            <a:r>
              <a:rPr lang="en-US" dirty="0" smtClean="0"/>
              <a:t>PUC</a:t>
            </a:r>
            <a:endParaRPr lang="en-US" dirty="0"/>
          </a:p>
        </p:txBody>
      </p:sp>
    </p:spTree>
    <p:extLst>
      <p:ext uri="{BB962C8B-B14F-4D97-AF65-F5344CB8AC3E}">
        <p14:creationId xmlns:p14="http://schemas.microsoft.com/office/powerpoint/2010/main" val="24669480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2" y="4758691"/>
            <a:ext cx="11821884" cy="1854927"/>
          </a:xfrm>
          <a:ln>
            <a:solidFill>
              <a:schemeClr val="accent6">
                <a:lumMod val="50000"/>
              </a:schemeClr>
            </a:solidFill>
          </a:ln>
          <a:effectLst>
            <a:glow rad="228600">
              <a:schemeClr val="accent6">
                <a:satMod val="175000"/>
                <a:alpha val="40000"/>
              </a:schemeClr>
            </a:glow>
            <a:softEdge rad="12700"/>
          </a:effectLst>
        </p:spPr>
        <p:txBody>
          <a:bodyPr>
            <a:normAutofit fontScale="90000"/>
          </a:bodyPr>
          <a:lstStyle/>
          <a:p>
            <a:pPr>
              <a:lnSpc>
                <a:spcPct val="100000"/>
              </a:lnSpc>
            </a:pPr>
            <a:r>
              <a:rPr lang="en-US" sz="1600" b="1" dirty="0" smtClean="0">
                <a:latin typeface="Bookman Old Style" panose="02050604050505020204" pitchFamily="18" charset="0"/>
              </a:rPr>
              <a:t/>
            </a:r>
            <a:br>
              <a:rPr lang="en-US" sz="1600" b="1" dirty="0" smtClean="0">
                <a:latin typeface="Bookman Old Style" panose="02050604050505020204" pitchFamily="18" charset="0"/>
              </a:rPr>
            </a:br>
            <a:r>
              <a:rPr lang="en-US" sz="1600" b="1" dirty="0" smtClean="0">
                <a:latin typeface="Bookman Old Style" panose="02050604050505020204" pitchFamily="18" charset="0"/>
              </a:rPr>
              <a:t>Notice of Preliminary Objection: </a:t>
            </a:r>
            <a:r>
              <a:rPr lang="en-US" sz="1600" dirty="0" smtClean="0">
                <a:latin typeface="Bookman Old Style" panose="02050604050505020204" pitchFamily="18" charset="0"/>
              </a:rPr>
              <a:t>Under the Federal High Court Rules, where a Defendant intends to challenge the Court’s jurisdiction, the application must be filed within 30 days after the service on the Defendant of the originating process. Where the Defendant fails to make the application within this specified  period, the application can only be taken at the conclusion of trial. </a:t>
            </a:r>
            <a:br>
              <a:rPr lang="en-US" sz="1600" dirty="0" smtClean="0">
                <a:latin typeface="Bookman Old Style" panose="02050604050505020204" pitchFamily="18" charset="0"/>
              </a:rPr>
            </a:br>
            <a:r>
              <a:rPr lang="en-US" sz="1600" i="1" u="sng" dirty="0" smtClean="0">
                <a:latin typeface="Bookman Old Style" panose="02050604050505020204" pitchFamily="18" charset="0"/>
              </a:rPr>
              <a:t>Order 29 </a:t>
            </a:r>
            <a:r>
              <a:rPr lang="en-US" sz="1600" i="1" u="sng" dirty="0">
                <a:latin typeface="Bookman Old Style" panose="02050604050505020204" pitchFamily="18" charset="0"/>
              </a:rPr>
              <a:t>of the Federal High Court Civil Procedure Rules, 2019</a:t>
            </a:r>
            <a:r>
              <a:rPr lang="en-US" sz="1600" i="1" u="sng" dirty="0" smtClean="0">
                <a:latin typeface="Bookman Old Style" panose="02050604050505020204" pitchFamily="18" charset="0"/>
              </a:rPr>
              <a:t>. </a:t>
            </a:r>
            <a:r>
              <a:rPr lang="en-US" sz="1600" dirty="0" smtClean="0">
                <a:latin typeface="Bookman Old Style" panose="02050604050505020204" pitchFamily="18" charset="0"/>
              </a:rPr>
              <a:t>Hence vigilance and speed is key</a:t>
            </a:r>
            <a:br>
              <a:rPr lang="en-US" sz="1600" dirty="0" smtClean="0">
                <a:latin typeface="Bookman Old Style" panose="02050604050505020204" pitchFamily="18" charset="0"/>
              </a:rPr>
            </a:br>
            <a:r>
              <a:rPr lang="en-US" sz="1600" i="1" dirty="0">
                <a:latin typeface="Bookman Old Style" panose="02050604050505020204" pitchFamily="18" charset="0"/>
              </a:rPr>
              <a:t/>
            </a:r>
            <a:br>
              <a:rPr lang="en-US" sz="1600" i="1" dirty="0">
                <a:latin typeface="Bookman Old Style" panose="02050604050505020204" pitchFamily="18" charset="0"/>
              </a:rPr>
            </a:br>
            <a:r>
              <a:rPr lang="en-US" sz="1600" dirty="0" smtClean="0">
                <a:latin typeface="Bookman Old Style" panose="02050604050505020204" pitchFamily="18" charset="0"/>
              </a:rPr>
              <a:t>However, the </a:t>
            </a:r>
            <a:r>
              <a:rPr lang="en-US" sz="1600" dirty="0">
                <a:latin typeface="Bookman Old Style" panose="02050604050505020204" pitchFamily="18" charset="0"/>
              </a:rPr>
              <a:t>Lagos State High Court (Civil Procedure) </a:t>
            </a:r>
            <a:r>
              <a:rPr lang="en-US" sz="1600" dirty="0" smtClean="0">
                <a:latin typeface="Bookman Old Style" panose="02050604050505020204" pitchFamily="18" charset="0"/>
              </a:rPr>
              <a:t>Rules and the National Industrial Court Rules do not restrict the Defendant from bringing an application to challenge the Court’s jurisdiction within a specific duration. </a:t>
            </a:r>
            <a:r>
              <a:rPr lang="en-US" sz="1600" dirty="0" smtClean="0">
                <a:ln>
                  <a:solidFill>
                    <a:schemeClr val="tx1"/>
                  </a:solidFill>
                </a:ln>
                <a:solidFill>
                  <a:srgbClr val="92D050"/>
                </a:solidFill>
                <a:latin typeface="Bookman Old Style" panose="02050604050505020204" pitchFamily="18" charset="0"/>
              </a:rPr>
              <a:t> </a:t>
            </a:r>
            <a:r>
              <a:rPr lang="en-US" sz="1400" dirty="0" smtClean="0">
                <a:ln>
                  <a:solidFill>
                    <a:schemeClr val="tx1"/>
                  </a:solidFill>
                </a:ln>
                <a:solidFill>
                  <a:srgbClr val="92D050"/>
                </a:solidFill>
                <a:latin typeface="Bookman Old Style" panose="02050604050505020204" pitchFamily="18" charset="0"/>
              </a:rPr>
              <a:t/>
            </a:r>
            <a:br>
              <a:rPr lang="en-US" sz="1400" dirty="0" smtClean="0">
                <a:ln>
                  <a:solidFill>
                    <a:schemeClr val="tx1"/>
                  </a:solidFill>
                </a:ln>
                <a:solidFill>
                  <a:srgbClr val="92D050"/>
                </a:solidFill>
                <a:latin typeface="Bookman Old Style" panose="02050604050505020204" pitchFamily="18" charset="0"/>
              </a:rPr>
            </a:br>
            <a:endParaRPr lang="en-US" sz="1400" dirty="0">
              <a:ln>
                <a:solidFill>
                  <a:schemeClr val="tx1"/>
                </a:solidFill>
              </a:ln>
              <a:solidFill>
                <a:srgbClr val="92D050"/>
              </a:solidFill>
              <a:latin typeface="Bookman Old Style" panose="020506040505050202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0491881"/>
              </p:ext>
            </p:extLst>
          </p:nvPr>
        </p:nvGraphicFramePr>
        <p:xfrm>
          <a:off x="235132" y="622664"/>
          <a:ext cx="11821884" cy="4106146"/>
        </p:xfrm>
        <a:graphic>
          <a:graphicData uri="http://schemas.openxmlformats.org/drawingml/2006/table">
            <a:tbl>
              <a:tblPr firstRow="1" bandRow="1">
                <a:tableStyleId>{93296810-A885-4BE3-A3E7-6D5BEEA58F35}</a:tableStyleId>
              </a:tblPr>
              <a:tblGrid>
                <a:gridCol w="2955471"/>
                <a:gridCol w="2955471"/>
                <a:gridCol w="2955471"/>
                <a:gridCol w="2955471"/>
              </a:tblGrid>
              <a:tr h="6939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WRIT OF SUMMONS &amp; (COMPLIANTS/NIC)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ORIGINATING SUMMONS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ORIGINATING MOTION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PETITION (differs)</a:t>
                      </a:r>
                    </a:p>
                  </a:txBody>
                  <a:tcPr/>
                </a:tc>
              </a:tr>
              <a:tr h="395967">
                <a:tc>
                  <a:txBody>
                    <a:bodyPr/>
                    <a:lstStyle/>
                    <a:p>
                      <a:pPr algn="just"/>
                      <a:r>
                        <a:rPr lang="en-US" sz="1400" dirty="0" smtClean="0">
                          <a:latin typeface="Bookman Old Style" panose="02050604050505020204" pitchFamily="18" charset="0"/>
                        </a:rPr>
                        <a:t>Memorandum</a:t>
                      </a:r>
                      <a:r>
                        <a:rPr lang="en-US" sz="1400" baseline="0" dirty="0" smtClean="0">
                          <a:latin typeface="Bookman Old Style" panose="02050604050505020204" pitchFamily="18" charset="0"/>
                        </a:rPr>
                        <a:t> of appearance </a:t>
                      </a:r>
                      <a:endParaRPr lang="en-US" sz="1400" dirty="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Memorandum</a:t>
                      </a:r>
                      <a:r>
                        <a:rPr lang="en-US" sz="1400" baseline="0" dirty="0" smtClean="0">
                          <a:latin typeface="Bookman Old Style" panose="02050604050505020204" pitchFamily="18" charset="0"/>
                        </a:rPr>
                        <a:t> of appearance </a:t>
                      </a:r>
                      <a:endParaRPr lang="en-US" sz="1400" dirty="0" smtClean="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Memorandum</a:t>
                      </a:r>
                      <a:r>
                        <a:rPr lang="en-US" sz="1400" baseline="0" dirty="0" smtClean="0">
                          <a:latin typeface="Bookman Old Style" panose="02050604050505020204" pitchFamily="18" charset="0"/>
                        </a:rPr>
                        <a:t> of appearance </a:t>
                      </a:r>
                      <a:endParaRPr lang="en-US" sz="1400" dirty="0" smtClean="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Memorandum</a:t>
                      </a:r>
                      <a:r>
                        <a:rPr lang="en-US" sz="1400" baseline="0" dirty="0" smtClean="0">
                          <a:latin typeface="Bookman Old Style" panose="02050604050505020204" pitchFamily="18" charset="0"/>
                        </a:rPr>
                        <a:t> of appearance </a:t>
                      </a:r>
                      <a:endParaRPr lang="en-US" sz="1400" dirty="0" smtClean="0">
                        <a:latin typeface="Bookman Old Style" panose="02050604050505020204" pitchFamily="18" charset="0"/>
                      </a:endParaRPr>
                    </a:p>
                  </a:txBody>
                  <a:tcPr/>
                </a:tc>
              </a:tr>
              <a:tr h="793071">
                <a:tc>
                  <a:txBody>
                    <a:bodyPr/>
                    <a:lstStyle/>
                    <a:p>
                      <a:pPr algn="just"/>
                      <a:r>
                        <a:rPr lang="en-US" sz="1400" dirty="0" smtClean="0">
                          <a:latin typeface="Bookman Old Style" panose="02050604050505020204" pitchFamily="18" charset="0"/>
                        </a:rPr>
                        <a:t>Statement of </a:t>
                      </a:r>
                      <a:r>
                        <a:rPr lang="en-US" sz="1400" dirty="0" err="1" smtClean="0">
                          <a:latin typeface="Bookman Old Style" panose="02050604050505020204" pitchFamily="18" charset="0"/>
                        </a:rPr>
                        <a:t>Defence</a:t>
                      </a:r>
                      <a:r>
                        <a:rPr lang="en-US" sz="1400" dirty="0" smtClean="0">
                          <a:latin typeface="Bookman Old Style" panose="02050604050505020204" pitchFamily="18" charset="0"/>
                        </a:rPr>
                        <a:t> which may include a Preliminary Objection</a:t>
                      </a:r>
                      <a:endParaRPr lang="en-US" sz="1400" dirty="0">
                        <a:latin typeface="Bookman Old Style" panose="020506040505050202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Counter Affidavit</a:t>
                      </a:r>
                    </a:p>
                  </a:txBody>
                  <a:tcPr/>
                </a:tc>
                <a:tc>
                  <a:txBody>
                    <a:bodyPr/>
                    <a:lstStyle/>
                    <a:p>
                      <a:r>
                        <a:rPr lang="en-US" sz="1400" dirty="0" smtClean="0">
                          <a:latin typeface="Bookman Old Style" panose="02050604050505020204" pitchFamily="18" charset="0"/>
                        </a:rPr>
                        <a:t>Counter Affidavit</a:t>
                      </a:r>
                      <a:endParaRPr lang="en-US" sz="1400" dirty="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i="0" u="sng" dirty="0" smtClean="0">
                          <a:latin typeface="Bookman Old Style" panose="02050604050505020204" pitchFamily="18" charset="0"/>
                        </a:rPr>
                        <a:t>Election Petition:</a:t>
                      </a:r>
                      <a:r>
                        <a:rPr lang="en-US" sz="1400" i="0" u="none" dirty="0" smtClean="0">
                          <a:latin typeface="Bookman Old Style" panose="02050604050505020204" pitchFamily="18" charset="0"/>
                        </a:rPr>
                        <a:t> </a:t>
                      </a:r>
                      <a:r>
                        <a:rPr lang="en-US" sz="1400" u="none" baseline="0" dirty="0" smtClean="0">
                          <a:latin typeface="Bookman Old Style" panose="02050604050505020204" pitchFamily="18" charset="0"/>
                        </a:rPr>
                        <a:t>Reply to Petition, </a:t>
                      </a:r>
                      <a:r>
                        <a:rPr lang="en-US" sz="1400" dirty="0" smtClean="0">
                          <a:latin typeface="Bookman Old Style" panose="02050604050505020204" pitchFamily="18" charset="0"/>
                        </a:rPr>
                        <a:t>List of witnesses, Exhibits,</a:t>
                      </a:r>
                      <a:endParaRPr lang="en-US" sz="1400" u="none" baseline="0" dirty="0" smtClean="0">
                        <a:latin typeface="Bookman Old Style" panose="02050604050505020204" pitchFamily="18" charset="0"/>
                      </a:endParaRPr>
                    </a:p>
                  </a:txBody>
                  <a:tcPr/>
                </a:tc>
              </a:tr>
              <a:tr h="395967">
                <a:tc>
                  <a:txBody>
                    <a:bodyPr/>
                    <a:lstStyle/>
                    <a:p>
                      <a:pPr algn="just"/>
                      <a:r>
                        <a:rPr lang="en-US" sz="1400" dirty="0" smtClean="0">
                          <a:latin typeface="Bookman Old Style" panose="02050604050505020204" pitchFamily="18" charset="0"/>
                        </a:rPr>
                        <a:t>List of witnesses</a:t>
                      </a:r>
                      <a:endParaRPr lang="en-US" sz="1400" dirty="0">
                        <a:latin typeface="Bookman Old Style" panose="020506040505050202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Written Address</a:t>
                      </a:r>
                    </a:p>
                  </a:txBody>
                  <a:tcPr/>
                </a:tc>
                <a:tc>
                  <a:txBody>
                    <a:bodyPr/>
                    <a:lstStyle/>
                    <a:p>
                      <a:r>
                        <a:rPr lang="en-US" sz="1400" dirty="0" smtClean="0">
                          <a:latin typeface="Bookman Old Style" panose="02050604050505020204" pitchFamily="18" charset="0"/>
                        </a:rPr>
                        <a:t>Written Address</a:t>
                      </a:r>
                      <a:endParaRPr lang="en-US" sz="1400" dirty="0">
                        <a:latin typeface="Bookman Old Style" panose="02050604050505020204" pitchFamily="18" charset="0"/>
                      </a:endParaRPr>
                    </a:p>
                  </a:txBody>
                  <a:tcPr/>
                </a:tc>
                <a:tc>
                  <a:txBody>
                    <a:bodyPr/>
                    <a:lstStyle/>
                    <a:p>
                      <a:r>
                        <a:rPr lang="en-US" sz="1400" u="none" baseline="0" dirty="0" smtClean="0">
                          <a:latin typeface="Bookman Old Style" panose="02050604050505020204" pitchFamily="18" charset="0"/>
                        </a:rPr>
                        <a:t>Statement on Oath and Exhibits.</a:t>
                      </a:r>
                      <a:endParaRPr lang="en-US" sz="1400" dirty="0">
                        <a:latin typeface="Bookman Old Style" panose="02050604050505020204" pitchFamily="18" charset="0"/>
                      </a:endParaRPr>
                    </a:p>
                  </a:txBody>
                  <a:tcPr/>
                </a:tc>
              </a:tr>
              <a:tr h="561759">
                <a:tc>
                  <a:txBody>
                    <a:bodyPr/>
                    <a:lstStyle/>
                    <a:p>
                      <a:pPr algn="just"/>
                      <a:r>
                        <a:rPr lang="en-US" sz="1400" dirty="0" smtClean="0">
                          <a:latin typeface="Bookman Old Style" panose="02050604050505020204" pitchFamily="18" charset="0"/>
                        </a:rPr>
                        <a:t>Written statement on oath of witness(</a:t>
                      </a:r>
                      <a:r>
                        <a:rPr lang="en-US" sz="1400" dirty="0" err="1" smtClean="0">
                          <a:latin typeface="Bookman Old Style" panose="02050604050505020204" pitchFamily="18" charset="0"/>
                        </a:rPr>
                        <a:t>es</a:t>
                      </a:r>
                      <a:r>
                        <a:rPr lang="en-US" sz="1400" dirty="0" smtClean="0">
                          <a:latin typeface="Bookman Old Style" panose="02050604050505020204" pitchFamily="18" charset="0"/>
                        </a:rPr>
                        <a:t>)</a:t>
                      </a:r>
                      <a:endParaRPr lang="en-US" sz="1400" dirty="0">
                        <a:latin typeface="Bookman Old Style" panose="020506040505050202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Exhibits (if any)</a:t>
                      </a:r>
                    </a:p>
                  </a:txBody>
                  <a:tcPr/>
                </a:tc>
                <a:tc>
                  <a:txBody>
                    <a:bodyPr/>
                    <a:lstStyle/>
                    <a:p>
                      <a:r>
                        <a:rPr lang="en-US" sz="1400" dirty="0" smtClean="0">
                          <a:latin typeface="Bookman Old Style" panose="02050604050505020204" pitchFamily="18" charset="0"/>
                        </a:rPr>
                        <a:t>Exhibits (if any)</a:t>
                      </a:r>
                      <a:endParaRPr lang="en-US" sz="1400" dirty="0">
                        <a:latin typeface="Bookman Old Style" panose="020506040505050202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smtClean="0">
                          <a:latin typeface="Bookman Old Style" panose="02050604050505020204" pitchFamily="18" charset="0"/>
                        </a:rPr>
                        <a:t>Matrimonial Causes:</a:t>
                      </a:r>
                      <a:r>
                        <a:rPr lang="en-US" sz="1400" u="none" baseline="0" dirty="0" smtClean="0">
                          <a:latin typeface="Bookman Old Style" panose="02050604050505020204" pitchFamily="18" charset="0"/>
                        </a:rPr>
                        <a:t> Reply to Petition, Affidavit, </a:t>
                      </a:r>
                      <a:endParaRPr lang="en-US" sz="1400" u="sng" baseline="0" dirty="0" smtClean="0">
                        <a:latin typeface="Bookman Old Style" panose="02050604050505020204" pitchFamily="18" charset="0"/>
                      </a:endParaRPr>
                    </a:p>
                  </a:txBody>
                  <a:tcPr/>
                </a:tc>
              </a:tr>
              <a:tr h="581493">
                <a:tc>
                  <a:txBody>
                    <a:bodyPr/>
                    <a:lstStyle/>
                    <a:p>
                      <a:pPr algn="just"/>
                      <a:r>
                        <a:rPr lang="en-US" sz="1400" dirty="0" smtClean="0">
                          <a:latin typeface="Bookman Old Style" panose="02050604050505020204" pitchFamily="18" charset="0"/>
                        </a:rPr>
                        <a:t>Copies of document to be relied on at the trial</a:t>
                      </a:r>
                      <a:endParaRPr lang="en-US" sz="1400" dirty="0">
                        <a:latin typeface="Bookman Old Style" panose="02050604050505020204" pitchFamily="18" charset="0"/>
                      </a:endParaRPr>
                    </a:p>
                  </a:txBody>
                  <a:tcPr/>
                </a:tc>
                <a:tc>
                  <a:txBody>
                    <a:bodyPr/>
                    <a:lstStyle/>
                    <a:p>
                      <a:endParaRPr lang="en-US" sz="1400" dirty="0">
                        <a:latin typeface="Bookman Old Style" panose="02050604050505020204" pitchFamily="18" charset="0"/>
                      </a:endParaRPr>
                    </a:p>
                  </a:txBody>
                  <a:tcPr/>
                </a:tc>
                <a:tc>
                  <a:txBody>
                    <a:bodyPr/>
                    <a:lstStyle/>
                    <a:p>
                      <a:endParaRPr lang="en-US" sz="1400">
                        <a:latin typeface="Bookman Old Style" panose="020506040505050202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none" baseline="0" dirty="0" smtClean="0">
                          <a:latin typeface="Bookman Old Style" panose="02050604050505020204" pitchFamily="18" charset="0"/>
                        </a:rPr>
                        <a:t>Statement on Oath and Exhibits</a:t>
                      </a:r>
                      <a:endParaRPr lang="en-US" sz="1400" u="none" dirty="0" smtClean="0">
                        <a:latin typeface="Bookman Old Style" panose="02050604050505020204" pitchFamily="18" charset="0"/>
                      </a:endParaRPr>
                    </a:p>
                  </a:txBody>
                  <a:tcPr/>
                </a:tc>
              </a:tr>
              <a:tr h="56175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Bookman Old Style" panose="02050604050505020204" pitchFamily="18" charset="0"/>
                          <a:ea typeface="+mn-ea"/>
                          <a:cs typeface="+mn-cs"/>
                        </a:rPr>
                        <a:t>List of non documentary exhibit </a:t>
                      </a:r>
                      <a:r>
                        <a:rPr kumimoji="0" lang="en-US" sz="1400" b="1" i="0" u="none" strike="noStrike" kern="1200" cap="none" spc="0" normalizeH="0" baseline="0" noProof="0" dirty="0" smtClean="0">
                          <a:ln>
                            <a:noFill/>
                          </a:ln>
                          <a:solidFill>
                            <a:prstClr val="black"/>
                          </a:solidFill>
                          <a:effectLst/>
                          <a:uLnTx/>
                          <a:uFillTx/>
                          <a:latin typeface="Bookman Old Style" panose="02050604050505020204" pitchFamily="18" charset="0"/>
                          <a:ea typeface="+mn-ea"/>
                          <a:cs typeface="+mn-cs"/>
                        </a:rPr>
                        <a:t>(FHC only)</a:t>
                      </a:r>
                    </a:p>
                  </a:txBody>
                  <a:tcPr/>
                </a:tc>
                <a:tc>
                  <a:txBody>
                    <a:bodyPr/>
                    <a:lstStyle/>
                    <a:p>
                      <a:endParaRPr lang="en-US" sz="1400">
                        <a:latin typeface="Bookman Old Style" panose="02050604050505020204" pitchFamily="18" charset="0"/>
                      </a:endParaRPr>
                    </a:p>
                  </a:txBody>
                  <a:tcPr/>
                </a:tc>
                <a:tc>
                  <a:txBody>
                    <a:bodyPr/>
                    <a:lstStyle/>
                    <a:p>
                      <a:endParaRPr lang="en-US" sz="1400">
                        <a:latin typeface="Bookman Old Style" panose="02050604050505020204" pitchFamily="18" charset="0"/>
                      </a:endParaRPr>
                    </a:p>
                  </a:txBody>
                  <a:tcPr/>
                </a:tc>
                <a:tc>
                  <a:txBody>
                    <a:bodyPr/>
                    <a:lstStyle/>
                    <a:p>
                      <a:endParaRPr lang="en-US" sz="1400" dirty="0">
                        <a:latin typeface="Bookman Old Style" panose="02050604050505020204" pitchFamily="18" charset="0"/>
                      </a:endParaRPr>
                    </a:p>
                  </a:txBody>
                  <a:tcPr/>
                </a:tc>
              </a:tr>
            </a:tbl>
          </a:graphicData>
        </a:graphic>
      </p:graphicFrame>
      <p:sp>
        <p:nvSpPr>
          <p:cNvPr id="5" name="Title 1"/>
          <p:cNvSpPr txBox="1">
            <a:spLocks/>
          </p:cNvSpPr>
          <p:nvPr/>
        </p:nvSpPr>
        <p:spPr>
          <a:xfrm>
            <a:off x="888274" y="164829"/>
            <a:ext cx="10515600" cy="457834"/>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smtClean="0">
                <a:ln>
                  <a:solidFill>
                    <a:srgbClr val="92D050"/>
                  </a:solidFill>
                </a:ln>
                <a:solidFill>
                  <a:srgbClr val="92D050"/>
                </a:solidFill>
                <a:latin typeface="Bookman Old Style" pitchFamily="18" charset="0"/>
              </a:rPr>
              <a:t>APPROPRIATE PROCESSES IN RESPONSE TO ORIGINATING MOTION</a:t>
            </a:r>
            <a:endParaRPr lang="en-US" sz="2400" dirty="0">
              <a:ln>
                <a:solidFill>
                  <a:srgbClr val="92D050"/>
                </a:solidFill>
              </a:ln>
              <a:solidFill>
                <a:srgbClr val="92D050"/>
              </a:solidFill>
            </a:endParaRPr>
          </a:p>
        </p:txBody>
      </p:sp>
    </p:spTree>
    <p:extLst>
      <p:ext uri="{BB962C8B-B14F-4D97-AF65-F5344CB8AC3E}">
        <p14:creationId xmlns:p14="http://schemas.microsoft.com/office/powerpoint/2010/main" val="1147475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0"/>
            <a:ext cx="12191999" cy="6858000"/>
          </a:xfrm>
          <a:prstGeom prst="rect">
            <a:avLst/>
          </a:prstGeom>
          <a:noFill/>
          <a:ln w="9525">
            <a:noFill/>
            <a:miter lim="800000"/>
            <a:headEnd/>
            <a:tailEnd/>
          </a:ln>
        </p:spPr>
      </p:pic>
      <p:sp>
        <p:nvSpPr>
          <p:cNvPr id="7171" name="Rectangle 3"/>
          <p:cNvSpPr>
            <a:spLocks noGrp="1" noChangeArrowheads="1"/>
          </p:cNvSpPr>
          <p:nvPr>
            <p:ph type="title"/>
          </p:nvPr>
        </p:nvSpPr>
        <p:spPr>
          <a:xfrm>
            <a:off x="3211287" y="457200"/>
            <a:ext cx="6533604" cy="687388"/>
          </a:xfrm>
        </p:spPr>
        <p:txBody>
          <a:bodyPr>
            <a:normAutofit/>
          </a:bodyPr>
          <a:lstStyle/>
          <a:p>
            <a:pPr lvl="0" algn="just"/>
            <a:r>
              <a:rPr lang="en-US" sz="1800" b="1" dirty="0" smtClean="0">
                <a:latin typeface="Bookman Old Style" panose="02050604050505020204" pitchFamily="18" charset="0"/>
              </a:rPr>
              <a:t>DURATION/TIMELINE WITHIN WHICH TO RESPOND TO ORIGINATING PROCESSES.</a:t>
            </a:r>
            <a:endParaRPr lang="en-US" sz="1800" b="1" dirty="0">
              <a:latin typeface="Bookman Old Style" panose="02050604050505020204" pitchFamily="18" charset="0"/>
            </a:endParaRPr>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1499896661"/>
              </p:ext>
            </p:extLst>
          </p:nvPr>
        </p:nvGraphicFramePr>
        <p:xfrm>
          <a:off x="8218715" y="1804309"/>
          <a:ext cx="3688080" cy="4559382"/>
        </p:xfrm>
        <a:graphic>
          <a:graphicData uri="http://schemas.openxmlformats.org/drawingml/2006/table">
            <a:tbl>
              <a:tblPr firstRow="1" bandRow="1">
                <a:effectLst>
                  <a:innerShdw blurRad="63500" dist="50800" dir="8100000">
                    <a:prstClr val="black">
                      <a:alpha val="50000"/>
                    </a:prstClr>
                  </a:innerShdw>
                </a:effectLst>
                <a:tableStyleId>{93296810-A885-4BE3-A3E7-6D5BEEA58F35}</a:tableStyleId>
              </a:tblPr>
              <a:tblGrid>
                <a:gridCol w="1844040"/>
                <a:gridCol w="1844040"/>
              </a:tblGrid>
              <a:tr h="644924">
                <a:tc>
                  <a:txBody>
                    <a:bodyPr/>
                    <a:lstStyle/>
                    <a:p>
                      <a:r>
                        <a:rPr lang="en-US" dirty="0" smtClean="0"/>
                        <a:t>FEDERAL HIGH COURT</a:t>
                      </a:r>
                      <a:endParaRPr lang="en-US" dirty="0"/>
                    </a:p>
                  </a:txBody>
                  <a:tcPr>
                    <a:cell3D prstMaterial="dkEdge">
                      <a:bevel/>
                      <a:lightRig rig="flood" dir="t"/>
                    </a:cell3D>
                  </a:tcPr>
                </a:tc>
                <a:tc>
                  <a:txBody>
                    <a:bodyPr/>
                    <a:lstStyle/>
                    <a:p>
                      <a:r>
                        <a:rPr lang="en-US" dirty="0" smtClean="0"/>
                        <a:t>TIMELINE TO</a:t>
                      </a:r>
                      <a:r>
                        <a:rPr lang="en-US" baseline="0" dirty="0" smtClean="0"/>
                        <a:t> RESPOND</a:t>
                      </a:r>
                      <a:endParaRPr lang="en-US" dirty="0" smtClean="0"/>
                    </a:p>
                  </a:txBody>
                  <a:tcPr>
                    <a:cell3D prstMaterial="dkEdge">
                      <a:bevel/>
                      <a:lightRig rig="flood" dir="t"/>
                    </a:cell3D>
                  </a:tcPr>
                </a:tc>
              </a:tr>
              <a:tr h="95203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smtClean="0">
                          <a:ln>
                            <a:noFill/>
                          </a:ln>
                          <a:effectLst/>
                          <a:uLnTx/>
                          <a:uFillTx/>
                          <a:latin typeface="Bookman Old Style" panose="02050604050505020204" pitchFamily="18" charset="0"/>
                        </a:rPr>
                        <a:t>Notice of preliminary objection</a:t>
                      </a:r>
                      <a:endParaRPr kumimoji="0" lang="en-US" sz="1400" b="0" i="0" u="none" strike="noStrike" kern="1200" cap="none" spc="0" normalizeH="0" baseline="0" noProof="0" dirty="0" smtClean="0">
                        <a:ln>
                          <a:noFill/>
                        </a:ln>
                        <a:solidFill>
                          <a:prstClr val="black"/>
                        </a:solidFill>
                        <a:effectLst/>
                        <a:uLnTx/>
                        <a:uFillTx/>
                        <a:latin typeface="Bookman Old Style" panose="02050604050505020204" pitchFamily="18" charset="0"/>
                        <a:ea typeface="+mn-ea"/>
                        <a:cs typeface="+mn-cs"/>
                      </a:endParaRPr>
                    </a:p>
                  </a:txBody>
                  <a:tcPr/>
                </a:tc>
                <a:tc>
                  <a:txBody>
                    <a:bodyPr/>
                    <a:lstStyle/>
                    <a:p>
                      <a:pPr algn="just"/>
                      <a:r>
                        <a:rPr lang="en-US" sz="1400" dirty="0" smtClean="0">
                          <a:latin typeface="Bookman Old Style" panose="02050604050505020204" pitchFamily="18" charset="0"/>
                        </a:rPr>
                        <a:t>30 days after</a:t>
                      </a:r>
                      <a:r>
                        <a:rPr lang="en-US" sz="1400" baseline="0" dirty="0" smtClean="0">
                          <a:latin typeface="Bookman Old Style" panose="02050604050505020204" pitchFamily="18" charset="0"/>
                        </a:rPr>
                        <a:t> receiving the Originating process</a:t>
                      </a:r>
                      <a:endParaRPr lang="en-US" sz="1400" dirty="0">
                        <a:latin typeface="Bookman Old Style" panose="02050604050505020204" pitchFamily="18" charset="0"/>
                      </a:endParaRPr>
                    </a:p>
                  </a:txBody>
                  <a:tcPr/>
                </a:tc>
              </a:tr>
              <a:tr h="46613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smtClean="0">
                          <a:ln>
                            <a:noFill/>
                          </a:ln>
                          <a:effectLst/>
                          <a:uLnTx/>
                          <a:uFillTx/>
                          <a:latin typeface="Bookman Old Style" panose="02050604050505020204" pitchFamily="18" charset="0"/>
                        </a:rPr>
                        <a:t>Writ of summons</a:t>
                      </a:r>
                      <a:endParaRPr kumimoji="0" lang="en-US" sz="1400" b="0" i="0" u="none" strike="noStrike" kern="1200" cap="none" spc="0" normalizeH="0" baseline="0" noProof="0" dirty="0" smtClean="0">
                        <a:ln>
                          <a:noFill/>
                        </a:ln>
                        <a:solidFill>
                          <a:prstClr val="black"/>
                        </a:solidFill>
                        <a:effectLst/>
                        <a:uLnTx/>
                        <a:uFillTx/>
                        <a:latin typeface="Bookman Old Style" panose="02050604050505020204" pitchFamily="18" charset="0"/>
                        <a:ea typeface="+mn-ea"/>
                        <a:cs typeface="+mn-cs"/>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smtClean="0">
                          <a:ln>
                            <a:noFill/>
                          </a:ln>
                          <a:effectLst/>
                          <a:uLnTx/>
                          <a:uFillTx/>
                          <a:latin typeface="Bookman Old Style" panose="02050604050505020204" pitchFamily="18" charset="0"/>
                        </a:rPr>
                        <a:t>30 days</a:t>
                      </a:r>
                      <a:endParaRPr kumimoji="0" lang="en-US" sz="1400" b="0" i="0" u="none" strike="noStrike" kern="1200" cap="none" spc="0" normalizeH="0" baseline="0" noProof="0" dirty="0" smtClean="0">
                        <a:ln>
                          <a:noFill/>
                        </a:ln>
                        <a:solidFill>
                          <a:prstClr val="black"/>
                        </a:solidFill>
                        <a:effectLst/>
                        <a:uLnTx/>
                        <a:uFillTx/>
                        <a:latin typeface="Bookman Old Style" panose="02050604050505020204" pitchFamily="18" charset="0"/>
                        <a:ea typeface="+mn-ea"/>
                        <a:cs typeface="+mn-cs"/>
                      </a:endParaRPr>
                    </a:p>
                  </a:txBody>
                  <a:tcPr/>
                </a:tc>
              </a:tr>
              <a:tr h="52208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Originating summons</a:t>
                      </a:r>
                    </a:p>
                  </a:txBody>
                  <a:tcPr/>
                </a:tc>
                <a:tc>
                  <a:txBody>
                    <a:bodyPr/>
                    <a:lstStyle/>
                    <a:p>
                      <a:pPr algn="just"/>
                      <a:r>
                        <a:rPr lang="en-US" sz="1400" dirty="0" smtClean="0">
                          <a:latin typeface="Bookman Old Style" panose="02050604050505020204" pitchFamily="18" charset="0"/>
                        </a:rPr>
                        <a:t>30 days</a:t>
                      </a:r>
                      <a:endParaRPr lang="en-US" sz="1400" dirty="0">
                        <a:latin typeface="Bookman Old Style" panose="02050604050505020204" pitchFamily="18" charset="0"/>
                      </a:endParaRPr>
                    </a:p>
                  </a:txBody>
                  <a:tcPr/>
                </a:tc>
              </a:tr>
              <a:tr h="65807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Originating</a:t>
                      </a:r>
                      <a:r>
                        <a:rPr lang="en-US" sz="1400" baseline="0" dirty="0" smtClean="0">
                          <a:latin typeface="Bookman Old Style" panose="02050604050505020204" pitchFamily="18" charset="0"/>
                        </a:rPr>
                        <a:t> </a:t>
                      </a:r>
                      <a:r>
                        <a:rPr lang="en-US" sz="1400" dirty="0" smtClean="0">
                          <a:latin typeface="Bookman Old Style" panose="02050604050505020204" pitchFamily="18" charset="0"/>
                        </a:rPr>
                        <a:t>motion</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As prescribed by applicable law</a:t>
                      </a:r>
                    </a:p>
                  </a:txBody>
                  <a:tcPr/>
                </a:tc>
              </a:tr>
              <a:tr h="65807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Petition</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As prescribed by applicable law</a:t>
                      </a:r>
                    </a:p>
                  </a:txBody>
                  <a:tcPr/>
                </a:tc>
              </a:tr>
              <a:tr h="65807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Plaintiff’s Reply</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14 days</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400" dirty="0" smtClean="0">
                        <a:latin typeface="Bookman Old Style" panose="02050604050505020204" pitchFamily="18" charset="0"/>
                      </a:endParaRPr>
                    </a:p>
                  </a:txBody>
                  <a:tcPr/>
                </a:tc>
              </a:tr>
            </a:tbl>
          </a:graphicData>
        </a:graphic>
      </p:graphicFrame>
      <p:sp>
        <p:nvSpPr>
          <p:cNvPr id="2" name="Footer Placeholder 1"/>
          <p:cNvSpPr>
            <a:spLocks noGrp="1"/>
          </p:cNvSpPr>
          <p:nvPr>
            <p:ph type="ftr" sz="quarter" idx="11"/>
          </p:nvPr>
        </p:nvSpPr>
        <p:spPr/>
        <p:txBody>
          <a:bodyPr/>
          <a:lstStyle/>
          <a:p>
            <a:pPr>
              <a:defRPr/>
            </a:pPr>
            <a:r>
              <a:rPr lang="en-US" dirty="0" smtClean="0"/>
              <a:t>PUC</a:t>
            </a:r>
            <a:endParaRPr lang="en-US" dirty="0"/>
          </a:p>
        </p:txBody>
      </p:sp>
      <p:sp>
        <p:nvSpPr>
          <p:cNvPr id="7" name="Slide Number Placeholder 6"/>
          <p:cNvSpPr>
            <a:spLocks noGrp="1"/>
          </p:cNvSpPr>
          <p:nvPr>
            <p:ph type="sldNum" sz="quarter" idx="12"/>
          </p:nvPr>
        </p:nvSpPr>
        <p:spPr/>
        <p:txBody>
          <a:bodyPr/>
          <a:lstStyle/>
          <a:p>
            <a:pPr>
              <a:defRPr/>
            </a:pPr>
            <a:fld id="{800677EF-7D33-4060-B619-1CE325E73807}" type="slidenum">
              <a:rPr lang="en-US" smtClean="0"/>
              <a:pPr>
                <a:defRPr/>
              </a:pPr>
              <a:t>15</a:t>
            </a:fld>
            <a:endParaRPr lang="en-US" dirty="0"/>
          </a:p>
        </p:txBody>
      </p:sp>
      <p:graphicFrame>
        <p:nvGraphicFramePr>
          <p:cNvPr id="9" name="Content Placeholder 3"/>
          <p:cNvGraphicFramePr>
            <a:graphicFrameLocks noGrp="1"/>
          </p:cNvGraphicFramePr>
          <p:nvPr>
            <p:ph sz="half" idx="2"/>
            <p:extLst>
              <p:ext uri="{D42A27DB-BD31-4B8C-83A1-F6EECF244321}">
                <p14:modId xmlns:p14="http://schemas.microsoft.com/office/powerpoint/2010/main" val="1596228911"/>
              </p:ext>
            </p:extLst>
          </p:nvPr>
        </p:nvGraphicFramePr>
        <p:xfrm>
          <a:off x="666207" y="1796952"/>
          <a:ext cx="3513908" cy="4530481"/>
        </p:xfrm>
        <a:graphic>
          <a:graphicData uri="http://schemas.openxmlformats.org/drawingml/2006/table">
            <a:tbl>
              <a:tblPr firstRow="1" bandRow="1">
                <a:effectLst>
                  <a:innerShdw blurRad="63500" dist="50800" dir="8100000">
                    <a:prstClr val="black">
                      <a:alpha val="50000"/>
                    </a:prstClr>
                  </a:innerShdw>
                </a:effectLst>
                <a:tableStyleId>{93296810-A885-4BE3-A3E7-6D5BEEA58F35}</a:tableStyleId>
              </a:tblPr>
              <a:tblGrid>
                <a:gridCol w="1703793"/>
                <a:gridCol w="1810115"/>
              </a:tblGrid>
              <a:tr h="787360">
                <a:tc>
                  <a:txBody>
                    <a:bodyPr/>
                    <a:lstStyle/>
                    <a:p>
                      <a:r>
                        <a:rPr lang="en-US" dirty="0" smtClean="0"/>
                        <a:t>STATE</a:t>
                      </a:r>
                      <a:r>
                        <a:rPr lang="en-US" baseline="0" dirty="0" smtClean="0"/>
                        <a:t> HIGH COURT</a:t>
                      </a:r>
                      <a:endParaRPr lang="en-US" dirty="0"/>
                    </a:p>
                  </a:txBody>
                  <a:tcPr>
                    <a:cell3D prstMaterial="dkEdge">
                      <a:bevel/>
                      <a:lightRig rig="flood" dir="t"/>
                    </a:cell3D>
                  </a:tcPr>
                </a:tc>
                <a:tc>
                  <a:txBody>
                    <a:bodyPr/>
                    <a:lstStyle/>
                    <a:p>
                      <a:r>
                        <a:rPr lang="en-US" dirty="0" smtClean="0"/>
                        <a:t>TIMELINE TO</a:t>
                      </a:r>
                      <a:r>
                        <a:rPr lang="en-US" baseline="0" dirty="0" smtClean="0"/>
                        <a:t> RESPOND</a:t>
                      </a:r>
                      <a:endParaRPr lang="en-US" dirty="0"/>
                    </a:p>
                  </a:txBody>
                  <a:tcPr>
                    <a:cell3D prstMaterial="dkEdge">
                      <a:bevel/>
                      <a:lightRig rig="flood" dir="t"/>
                    </a:cell3D>
                  </a:tcPr>
                </a:tc>
              </a:tr>
              <a:tr h="737405">
                <a:tc>
                  <a:txBody>
                    <a:bodyPr/>
                    <a:lstStyle/>
                    <a:p>
                      <a:pPr algn="just"/>
                      <a:r>
                        <a:rPr lang="en-US" sz="1400" dirty="0" smtClean="0">
                          <a:latin typeface="Bookman Old Style" panose="02050604050505020204" pitchFamily="18" charset="0"/>
                        </a:rPr>
                        <a:t>Notice</a:t>
                      </a:r>
                      <a:r>
                        <a:rPr lang="en-US" sz="1400" baseline="0" dirty="0" smtClean="0">
                          <a:latin typeface="Bookman Old Style" panose="02050604050505020204" pitchFamily="18" charset="0"/>
                        </a:rPr>
                        <a:t> of preliminary objection</a:t>
                      </a:r>
                      <a:endParaRPr lang="en-US" sz="1400" dirty="0">
                        <a:latin typeface="Bookman Old Style" panose="02050604050505020204" pitchFamily="18" charset="0"/>
                      </a:endParaRPr>
                    </a:p>
                  </a:txBody>
                  <a:tcPr/>
                </a:tc>
                <a:tc>
                  <a:txBody>
                    <a:bodyPr/>
                    <a:lstStyle/>
                    <a:p>
                      <a:pPr algn="just"/>
                      <a:r>
                        <a:rPr lang="en-US" sz="1400" dirty="0" smtClean="0">
                          <a:latin typeface="Bookman Old Style" panose="02050604050505020204" pitchFamily="18" charset="0"/>
                        </a:rPr>
                        <a:t>Anytime during</a:t>
                      </a:r>
                      <a:r>
                        <a:rPr lang="en-US" sz="1400" baseline="0" dirty="0" smtClean="0">
                          <a:latin typeface="Bookman Old Style" panose="02050604050505020204" pitchFamily="18" charset="0"/>
                        </a:rPr>
                        <a:t> trial</a:t>
                      </a:r>
                      <a:endParaRPr lang="en-US" sz="1400" dirty="0">
                        <a:latin typeface="Bookman Old Style" panose="02050604050505020204" pitchFamily="18" charset="0"/>
                      </a:endParaRPr>
                    </a:p>
                  </a:txBody>
                  <a:tcPr/>
                </a:tc>
              </a:tr>
              <a:tr h="456168">
                <a:tc>
                  <a:txBody>
                    <a:bodyPr/>
                    <a:lstStyle/>
                    <a:p>
                      <a:pPr algn="just"/>
                      <a:r>
                        <a:rPr lang="en-US" sz="1400" dirty="0" smtClean="0">
                          <a:latin typeface="Bookman Old Style" panose="02050604050505020204" pitchFamily="18" charset="0"/>
                        </a:rPr>
                        <a:t>Writ</a:t>
                      </a:r>
                      <a:r>
                        <a:rPr lang="en-US" sz="1400" baseline="0" dirty="0" smtClean="0">
                          <a:latin typeface="Bookman Old Style" panose="02050604050505020204" pitchFamily="18" charset="0"/>
                        </a:rPr>
                        <a:t> of summons</a:t>
                      </a:r>
                      <a:endParaRPr lang="en-US" sz="1400" dirty="0">
                        <a:latin typeface="Bookman Old Style" panose="02050604050505020204" pitchFamily="18" charset="0"/>
                      </a:endParaRPr>
                    </a:p>
                  </a:txBody>
                  <a:tcPr/>
                </a:tc>
                <a:tc>
                  <a:txBody>
                    <a:bodyPr/>
                    <a:lstStyle/>
                    <a:p>
                      <a:pPr algn="just"/>
                      <a:r>
                        <a:rPr lang="en-US" sz="1400" dirty="0" smtClean="0">
                          <a:latin typeface="Bookman Old Style" panose="02050604050505020204" pitchFamily="18" charset="0"/>
                        </a:rPr>
                        <a:t>42 days</a:t>
                      </a:r>
                      <a:endParaRPr lang="en-US" sz="1400" dirty="0">
                        <a:latin typeface="Bookman Old Style" panose="02050604050505020204" pitchFamily="18" charset="0"/>
                      </a:endParaRPr>
                    </a:p>
                  </a:txBody>
                  <a:tcPr/>
                </a:tc>
              </a:tr>
              <a:tr h="637387">
                <a:tc>
                  <a:txBody>
                    <a:bodyPr/>
                    <a:lstStyle/>
                    <a:p>
                      <a:pPr algn="just"/>
                      <a:r>
                        <a:rPr lang="en-US" sz="1400" dirty="0" smtClean="0">
                          <a:latin typeface="Bookman Old Style" panose="02050604050505020204" pitchFamily="18" charset="0"/>
                        </a:rPr>
                        <a:t>Originating summons</a:t>
                      </a:r>
                      <a:endParaRPr lang="en-US" sz="1400" dirty="0">
                        <a:latin typeface="Bookman Old Style" panose="02050604050505020204" pitchFamily="18" charset="0"/>
                      </a:endParaRPr>
                    </a:p>
                  </a:txBody>
                  <a:tcPr/>
                </a:tc>
                <a:tc>
                  <a:txBody>
                    <a:bodyPr/>
                    <a:lstStyle/>
                    <a:p>
                      <a:pPr algn="just"/>
                      <a:r>
                        <a:rPr lang="en-US" sz="1400" dirty="0" smtClean="0">
                          <a:latin typeface="Bookman Old Style" panose="02050604050505020204" pitchFamily="18" charset="0"/>
                        </a:rPr>
                        <a:t>21 days</a:t>
                      </a:r>
                      <a:endParaRPr lang="en-US" sz="1400" dirty="0">
                        <a:latin typeface="Bookman Old Style" panose="02050604050505020204" pitchFamily="18" charset="0"/>
                      </a:endParaRPr>
                    </a:p>
                  </a:txBody>
                  <a:tcPr/>
                </a:tc>
              </a:tr>
              <a:tr h="637387">
                <a:tc>
                  <a:txBody>
                    <a:bodyPr/>
                    <a:lstStyle/>
                    <a:p>
                      <a:pPr algn="just"/>
                      <a:r>
                        <a:rPr lang="en-US" sz="1400" dirty="0" smtClean="0">
                          <a:latin typeface="Bookman Old Style" panose="02050604050505020204" pitchFamily="18" charset="0"/>
                        </a:rPr>
                        <a:t>Originating</a:t>
                      </a:r>
                      <a:r>
                        <a:rPr lang="en-US" sz="1400" baseline="0" dirty="0" smtClean="0">
                          <a:latin typeface="Bookman Old Style" panose="02050604050505020204" pitchFamily="18" charset="0"/>
                        </a:rPr>
                        <a:t> </a:t>
                      </a:r>
                      <a:r>
                        <a:rPr lang="en-US" sz="1400" dirty="0" smtClean="0">
                          <a:latin typeface="Bookman Old Style" panose="02050604050505020204" pitchFamily="18" charset="0"/>
                        </a:rPr>
                        <a:t>motion</a:t>
                      </a:r>
                      <a:endParaRPr lang="en-US" sz="1400" dirty="0">
                        <a:latin typeface="Bookman Old Style" panose="02050604050505020204" pitchFamily="18" charset="0"/>
                      </a:endParaRPr>
                    </a:p>
                  </a:txBody>
                  <a:tcPr/>
                </a:tc>
                <a:tc>
                  <a:txBody>
                    <a:bodyPr/>
                    <a:lstStyle/>
                    <a:p>
                      <a:pPr algn="just"/>
                      <a:r>
                        <a:rPr lang="en-US" sz="1400" dirty="0" smtClean="0">
                          <a:latin typeface="Bookman Old Style" panose="02050604050505020204" pitchFamily="18" charset="0"/>
                        </a:rPr>
                        <a:t>As prescribed by applicable law</a:t>
                      </a:r>
                      <a:endParaRPr lang="en-US" sz="1400" dirty="0">
                        <a:latin typeface="Bookman Old Style" panose="02050604050505020204" pitchFamily="18" charset="0"/>
                      </a:endParaRPr>
                    </a:p>
                  </a:txBody>
                  <a:tcPr/>
                </a:tc>
              </a:tr>
              <a:tr h="637387">
                <a:tc>
                  <a:txBody>
                    <a:bodyPr/>
                    <a:lstStyle/>
                    <a:p>
                      <a:pPr algn="just"/>
                      <a:r>
                        <a:rPr lang="en-US" sz="1400" dirty="0" smtClean="0">
                          <a:latin typeface="Bookman Old Style" panose="02050604050505020204" pitchFamily="18" charset="0"/>
                        </a:rPr>
                        <a:t>Petition</a:t>
                      </a:r>
                      <a:endParaRPr lang="en-US" sz="1400" dirty="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As prescribed by applicable law</a:t>
                      </a:r>
                    </a:p>
                  </a:txBody>
                  <a:tcPr/>
                </a:tc>
              </a:tr>
              <a:tr h="637387">
                <a:tc>
                  <a:txBody>
                    <a:bodyPr/>
                    <a:lstStyle/>
                    <a:p>
                      <a:pPr algn="just"/>
                      <a:r>
                        <a:rPr lang="en-US" sz="1400" dirty="0" smtClean="0">
                          <a:latin typeface="Bookman Old Style" panose="02050604050505020204" pitchFamily="18" charset="0"/>
                        </a:rPr>
                        <a:t>Claimant’s Reply</a:t>
                      </a:r>
                      <a:endParaRPr lang="en-US" sz="1400" dirty="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14 days</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400" dirty="0" smtClean="0">
                        <a:latin typeface="Bookman Old Style" panose="02050604050505020204" pitchFamily="18" charset="0"/>
                      </a:endParaRPr>
                    </a:p>
                  </a:txBody>
                  <a:tcPr/>
                </a:tc>
              </a:tr>
            </a:tbl>
          </a:graphicData>
        </a:graphic>
      </p:graphicFrame>
      <p:graphicFrame>
        <p:nvGraphicFramePr>
          <p:cNvPr id="10" name="Content Placeholder 3"/>
          <p:cNvGraphicFramePr>
            <a:graphicFrameLocks noGrp="1"/>
          </p:cNvGraphicFramePr>
          <p:nvPr>
            <p:ph sz="half" idx="2"/>
            <p:extLst>
              <p:ext uri="{D42A27DB-BD31-4B8C-83A1-F6EECF244321}">
                <p14:modId xmlns:p14="http://schemas.microsoft.com/office/powerpoint/2010/main" val="3709653054"/>
              </p:ext>
            </p:extLst>
          </p:nvPr>
        </p:nvGraphicFramePr>
        <p:xfrm>
          <a:off x="4355375" y="1320217"/>
          <a:ext cx="3688080" cy="3270125"/>
        </p:xfrm>
        <a:graphic>
          <a:graphicData uri="http://schemas.openxmlformats.org/drawingml/2006/table">
            <a:tbl>
              <a:tblPr firstRow="1" bandRow="1">
                <a:effectLst>
                  <a:innerShdw blurRad="63500" dist="50800" dir="8100000">
                    <a:prstClr val="black">
                      <a:alpha val="50000"/>
                    </a:prstClr>
                  </a:innerShdw>
                </a:effectLst>
                <a:tableStyleId>{93296810-A885-4BE3-A3E7-6D5BEEA58F35}</a:tableStyleId>
              </a:tblPr>
              <a:tblGrid>
                <a:gridCol w="1844040"/>
                <a:gridCol w="1844040"/>
              </a:tblGrid>
              <a:tr h="644924">
                <a:tc>
                  <a:txBody>
                    <a:bodyPr/>
                    <a:lstStyle/>
                    <a:p>
                      <a:r>
                        <a:rPr lang="en-US" dirty="0" smtClean="0"/>
                        <a:t>N I COURT</a:t>
                      </a:r>
                      <a:endParaRPr lang="en-US" dirty="0"/>
                    </a:p>
                  </a:txBody>
                  <a:tcPr>
                    <a:cell3D prstMaterial="dkEdge">
                      <a:bevel/>
                      <a:lightRig rig="flood" dir="t"/>
                    </a:cell3D>
                  </a:tcPr>
                </a:tc>
                <a:tc>
                  <a:txBody>
                    <a:bodyPr/>
                    <a:lstStyle/>
                    <a:p>
                      <a:r>
                        <a:rPr lang="en-US" dirty="0" smtClean="0"/>
                        <a:t>TIMELINE TO</a:t>
                      </a:r>
                      <a:r>
                        <a:rPr lang="en-US" baseline="0" dirty="0" smtClean="0"/>
                        <a:t> RESPOND</a:t>
                      </a:r>
                      <a:endParaRPr lang="en-US" dirty="0" smtClean="0"/>
                    </a:p>
                  </a:txBody>
                  <a:tcPr>
                    <a:cell3D prstMaterial="dkEdge">
                      <a:bevel/>
                      <a:lightRig rig="flood" dir="t"/>
                    </a:cell3D>
                  </a:tcPr>
                </a:tc>
              </a:tr>
              <a:tr h="95203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smtClean="0">
                          <a:ln>
                            <a:noFill/>
                          </a:ln>
                          <a:effectLst/>
                          <a:uLnTx/>
                          <a:uFillTx/>
                          <a:latin typeface="Bookman Old Style" panose="02050604050505020204" pitchFamily="18" charset="0"/>
                        </a:rPr>
                        <a:t>Notice of preliminary objection</a:t>
                      </a:r>
                      <a:endParaRPr kumimoji="0" lang="en-US" sz="1400" b="0" i="0" u="none" strike="noStrike" kern="1200" cap="none" spc="0" normalizeH="0" baseline="0" noProof="0" dirty="0" smtClean="0">
                        <a:ln>
                          <a:noFill/>
                        </a:ln>
                        <a:solidFill>
                          <a:prstClr val="black"/>
                        </a:solidFill>
                        <a:effectLst/>
                        <a:uLnTx/>
                        <a:uFillTx/>
                        <a:latin typeface="Bookman Old Style" panose="02050604050505020204" pitchFamily="18" charset="0"/>
                        <a:ea typeface="+mn-ea"/>
                        <a:cs typeface="+mn-cs"/>
                      </a:endParaRPr>
                    </a:p>
                  </a:txBody>
                  <a:tcPr/>
                </a:tc>
                <a:tc>
                  <a:txBody>
                    <a:bodyPr/>
                    <a:lstStyle/>
                    <a:p>
                      <a:pPr algn="just"/>
                      <a:r>
                        <a:rPr lang="en-US" sz="1400" dirty="0" smtClean="0">
                          <a:latin typeface="Bookman Old Style" panose="02050604050505020204" pitchFamily="18" charset="0"/>
                        </a:rPr>
                        <a:t>7 days after</a:t>
                      </a:r>
                      <a:r>
                        <a:rPr lang="en-US" sz="1400" baseline="0" dirty="0" smtClean="0">
                          <a:latin typeface="Bookman Old Style" panose="02050604050505020204" pitchFamily="18" charset="0"/>
                        </a:rPr>
                        <a:t> receiving the Originating process or filed with </a:t>
                      </a:r>
                      <a:r>
                        <a:rPr lang="en-US" sz="1400" baseline="0" dirty="0" err="1" smtClean="0">
                          <a:latin typeface="Bookman Old Style" panose="02050604050505020204" pitchFamily="18" charset="0"/>
                        </a:rPr>
                        <a:t>Defence</a:t>
                      </a:r>
                      <a:r>
                        <a:rPr lang="en-US" sz="1400" baseline="0" dirty="0" smtClean="0">
                          <a:latin typeface="Bookman Old Style" panose="02050604050505020204" pitchFamily="18" charset="0"/>
                        </a:rPr>
                        <a:t> processes</a:t>
                      </a:r>
                      <a:endParaRPr lang="en-US" sz="1400" dirty="0">
                        <a:latin typeface="Bookman Old Style" panose="02050604050505020204" pitchFamily="18" charset="0"/>
                      </a:endParaRPr>
                    </a:p>
                  </a:txBody>
                  <a:tcPr/>
                </a:tc>
              </a:tr>
              <a:tr h="46613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smtClean="0">
                          <a:ln>
                            <a:noFill/>
                          </a:ln>
                          <a:effectLst/>
                          <a:uLnTx/>
                          <a:uFillTx/>
                          <a:latin typeface="Bookman Old Style" panose="02050604050505020204" pitchFamily="18" charset="0"/>
                        </a:rPr>
                        <a:t>Complaints and other originating processes</a:t>
                      </a:r>
                      <a:endParaRPr kumimoji="0" lang="en-US" sz="1400" b="0" i="0" u="none" strike="noStrike" kern="1200" cap="none" spc="0" normalizeH="0" baseline="0" noProof="0" dirty="0" smtClean="0">
                        <a:ln>
                          <a:noFill/>
                        </a:ln>
                        <a:solidFill>
                          <a:prstClr val="black"/>
                        </a:solidFill>
                        <a:effectLst/>
                        <a:uLnTx/>
                        <a:uFillTx/>
                        <a:latin typeface="Bookman Old Style" panose="02050604050505020204" pitchFamily="18" charset="0"/>
                        <a:ea typeface="+mn-ea"/>
                        <a:cs typeface="+mn-cs"/>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smtClean="0">
                          <a:ln>
                            <a:noFill/>
                          </a:ln>
                          <a:effectLst/>
                          <a:uLnTx/>
                          <a:uFillTx/>
                          <a:latin typeface="Bookman Old Style" panose="02050604050505020204" pitchFamily="18" charset="0"/>
                        </a:rPr>
                        <a:t>14 days</a:t>
                      </a:r>
                      <a:endParaRPr kumimoji="0" lang="en-US" sz="1400" b="0" i="0" u="none" strike="noStrike" kern="1200" cap="none" spc="0" normalizeH="0" baseline="0" noProof="0" dirty="0" smtClean="0">
                        <a:ln>
                          <a:noFill/>
                        </a:ln>
                        <a:solidFill>
                          <a:prstClr val="black"/>
                        </a:solidFill>
                        <a:effectLst/>
                        <a:uLnTx/>
                        <a:uFillTx/>
                        <a:latin typeface="Bookman Old Style" panose="02050604050505020204" pitchFamily="18" charset="0"/>
                        <a:ea typeface="+mn-ea"/>
                        <a:cs typeface="+mn-cs"/>
                      </a:endParaRPr>
                    </a:p>
                  </a:txBody>
                  <a:tcPr/>
                </a:tc>
              </a:tr>
              <a:tr h="52208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Claimant’s Reply</a:t>
                      </a:r>
                    </a:p>
                  </a:txBody>
                  <a:tcPr/>
                </a:tc>
                <a:tc>
                  <a:txBody>
                    <a:bodyPr/>
                    <a:lstStyle/>
                    <a:p>
                      <a:pPr algn="just"/>
                      <a:r>
                        <a:rPr lang="en-US" sz="1400" dirty="0" smtClean="0">
                          <a:latin typeface="Bookman Old Style" panose="02050604050505020204" pitchFamily="18" charset="0"/>
                        </a:rPr>
                        <a:t>7 days</a:t>
                      </a:r>
                      <a:endParaRPr lang="en-US" sz="1400" dirty="0">
                        <a:latin typeface="Bookman Old Style" panose="02050604050505020204" pitchFamily="18" charset="0"/>
                      </a:endParaRPr>
                    </a:p>
                  </a:txBody>
                  <a:tcPr/>
                </a:tc>
              </a:tr>
            </a:tbl>
          </a:graphicData>
        </a:graphic>
      </p:graphicFrame>
    </p:spTree>
    <p:extLst>
      <p:ext uri="{BB962C8B-B14F-4D97-AF65-F5344CB8AC3E}">
        <p14:creationId xmlns:p14="http://schemas.microsoft.com/office/powerpoint/2010/main" val="12541260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Powerpoint B-G - Continuation"/>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5" name="Rectangle 4"/>
          <p:cNvSpPr/>
          <p:nvPr/>
        </p:nvSpPr>
        <p:spPr>
          <a:xfrm>
            <a:off x="2616926" y="476032"/>
            <a:ext cx="6096000" cy="369332"/>
          </a:xfrm>
          <a:prstGeom prst="rect">
            <a:avLst/>
          </a:prstGeom>
        </p:spPr>
        <p:txBody>
          <a:bodyPr>
            <a:spAutoFit/>
          </a:bodyPr>
          <a:lstStyle/>
          <a:p>
            <a:r>
              <a:rPr lang="en-US" b="1" dirty="0" smtClean="0">
                <a:latin typeface="Bookman Old Style" panose="02050604050505020204" pitchFamily="18" charset="0"/>
              </a:rPr>
              <a:t>NOTICE OF APPEAL</a:t>
            </a:r>
            <a:endParaRPr lang="en-US" dirty="0"/>
          </a:p>
        </p:txBody>
      </p:sp>
      <p:sp>
        <p:nvSpPr>
          <p:cNvPr id="7" name="Rectangle 4"/>
          <p:cNvSpPr txBox="1">
            <a:spLocks noChangeArrowheads="1"/>
          </p:cNvSpPr>
          <p:nvPr/>
        </p:nvSpPr>
        <p:spPr>
          <a:xfrm>
            <a:off x="718456" y="1175657"/>
            <a:ext cx="11051177" cy="545374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spcBef>
                <a:spcPts val="0"/>
              </a:spcBef>
              <a:spcAft>
                <a:spcPts val="600"/>
              </a:spcAft>
            </a:pPr>
            <a:r>
              <a:rPr lang="en-US" sz="1400" b="1" dirty="0" smtClean="0">
                <a:latin typeface="Bookman Old Style" panose="02050604050505020204" pitchFamily="18" charset="0"/>
              </a:rPr>
              <a:t> </a:t>
            </a:r>
          </a:p>
          <a:p>
            <a:pPr marL="317500" indent="-358775" algn="just">
              <a:lnSpc>
                <a:spcPct val="200000"/>
              </a:lnSpc>
              <a:spcBef>
                <a:spcPts val="0"/>
              </a:spcBef>
              <a:spcAft>
                <a:spcPts val="600"/>
              </a:spcAft>
              <a:buFont typeface="Wingdings" panose="05000000000000000000" pitchFamily="2" charset="2"/>
              <a:buChar char="Ø"/>
            </a:pPr>
            <a:r>
              <a:rPr lang="en-US" sz="1800" dirty="0" smtClean="0">
                <a:latin typeface="Bookman Old Style" panose="02050604050505020204" pitchFamily="18" charset="0"/>
              </a:rPr>
              <a:t>A Notice of Appeal is also an originating process and same is used to institute appeals at the Court of Appeal and the Supreme Court</a:t>
            </a:r>
            <a:r>
              <a:rPr lang="en-US" sz="1800" dirty="0">
                <a:latin typeface="Bookman Old Style" panose="02050604050505020204" pitchFamily="18" charset="0"/>
              </a:rPr>
              <a:t>. </a:t>
            </a:r>
            <a:r>
              <a:rPr lang="en-US" sz="1800" i="1" dirty="0">
                <a:latin typeface="Bookman Old Style" panose="02050604050505020204" pitchFamily="18" charset="0"/>
              </a:rPr>
              <a:t>CATHERINE OKON V PETER IBOM, (2010) LPELR, </a:t>
            </a:r>
            <a:r>
              <a:rPr lang="en-US" sz="1800" i="1" dirty="0" smtClean="0">
                <a:latin typeface="Bookman Old Style" panose="02050604050505020204" pitchFamily="18" charset="0"/>
              </a:rPr>
              <a:t>4722</a:t>
            </a:r>
          </a:p>
          <a:p>
            <a:pPr marL="317500" indent="-358775" algn="just">
              <a:lnSpc>
                <a:spcPct val="200000"/>
              </a:lnSpc>
              <a:spcBef>
                <a:spcPts val="0"/>
              </a:spcBef>
              <a:spcAft>
                <a:spcPts val="600"/>
              </a:spcAft>
              <a:buFont typeface="Wingdings" panose="05000000000000000000" pitchFamily="2" charset="2"/>
              <a:buChar char="Ø"/>
            </a:pPr>
            <a:r>
              <a:rPr lang="en-GB" sz="1800" dirty="0" smtClean="0">
                <a:latin typeface="Bookman Old Style" panose="02050604050505020204" pitchFamily="18" charset="0"/>
              </a:rPr>
              <a:t>Service of Notice of Appeal </a:t>
            </a:r>
            <a:r>
              <a:rPr lang="en-GB" sz="1800" dirty="0">
                <a:latin typeface="Bookman Old Style" panose="02050604050505020204" pitchFamily="18" charset="0"/>
              </a:rPr>
              <a:t>is expected to be delivered </a:t>
            </a:r>
            <a:r>
              <a:rPr lang="en-GB" sz="1800" dirty="0" smtClean="0">
                <a:latin typeface="Bookman Old Style" panose="02050604050505020204" pitchFamily="18" charset="0"/>
              </a:rPr>
              <a:t>personally. </a:t>
            </a:r>
            <a:r>
              <a:rPr lang="en-GB" sz="1800" i="1" u="sng" dirty="0">
                <a:latin typeface="Bookman Old Style" panose="02050604050505020204" pitchFamily="18" charset="0"/>
              </a:rPr>
              <a:t>Order 2 Rule 1 of the </a:t>
            </a:r>
            <a:r>
              <a:rPr lang="en-GB" sz="1800" i="1" u="sng" dirty="0" smtClean="0">
                <a:latin typeface="Bookman Old Style" panose="02050604050505020204" pitchFamily="18" charset="0"/>
              </a:rPr>
              <a:t>Court </a:t>
            </a:r>
            <a:r>
              <a:rPr lang="en-GB" sz="1800" i="1" u="sng" dirty="0">
                <a:latin typeface="Bookman Old Style" panose="02050604050505020204" pitchFamily="18" charset="0"/>
              </a:rPr>
              <a:t>of </a:t>
            </a:r>
            <a:r>
              <a:rPr lang="en-GB" sz="1800" i="1" u="sng" dirty="0" smtClean="0">
                <a:latin typeface="Bookman Old Style" panose="02050604050505020204" pitchFamily="18" charset="0"/>
              </a:rPr>
              <a:t>Appeal Rules</a:t>
            </a:r>
            <a:r>
              <a:rPr lang="en-GB" sz="1800" i="1" u="sng" dirty="0">
                <a:latin typeface="Bookman Old Style" panose="02050604050505020204" pitchFamily="18" charset="0"/>
              </a:rPr>
              <a:t>, </a:t>
            </a:r>
            <a:r>
              <a:rPr lang="en-GB" sz="1800" i="1" u="sng" dirty="0" smtClean="0">
                <a:latin typeface="Bookman Old Style" panose="02050604050505020204" pitchFamily="18" charset="0"/>
              </a:rPr>
              <a:t>2016 and Order 2 Rule 1 of the Supreme Court of Nigeria Rules, 2015. </a:t>
            </a:r>
            <a:r>
              <a:rPr lang="en-GB" sz="1800" dirty="0" smtClean="0">
                <a:latin typeface="Bookman Old Style" panose="02050604050505020204" pitchFamily="18" charset="0"/>
              </a:rPr>
              <a:t>Substituted service is equally applicable where an application for same is filed.</a:t>
            </a:r>
          </a:p>
          <a:p>
            <a:pPr marL="317500" indent="-358775" algn="just">
              <a:lnSpc>
                <a:spcPct val="200000"/>
              </a:lnSpc>
              <a:spcBef>
                <a:spcPts val="0"/>
              </a:spcBef>
              <a:spcAft>
                <a:spcPts val="600"/>
              </a:spcAft>
              <a:buFont typeface="Wingdings" panose="05000000000000000000" pitchFamily="2" charset="2"/>
              <a:buChar char="Ø"/>
            </a:pPr>
            <a:r>
              <a:rPr lang="en-GB" sz="1800" dirty="0" smtClean="0">
                <a:latin typeface="Bookman Old Style" panose="02050604050505020204" pitchFamily="18" charset="0"/>
              </a:rPr>
              <a:t>Applications must be made to Court for leave to appeal in instances where there is no automatic right of appeal or where the duration within which the Appellant is expected to appeal has lapsed.</a:t>
            </a:r>
            <a:endParaRPr lang="en-US" sz="1800" dirty="0">
              <a:latin typeface="Bookman Old Style" panose="02050604050505020204" pitchFamily="18" charset="0"/>
            </a:endParaRPr>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24723607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
        <p:nvSpPr>
          <p:cNvPr id="7171" name="Rectangle 3"/>
          <p:cNvSpPr>
            <a:spLocks noGrp="1" noChangeArrowheads="1"/>
          </p:cNvSpPr>
          <p:nvPr>
            <p:ph type="title"/>
          </p:nvPr>
        </p:nvSpPr>
        <p:spPr>
          <a:xfrm>
            <a:off x="3200400" y="304800"/>
            <a:ext cx="6781800" cy="762000"/>
          </a:xfrm>
        </p:spPr>
        <p:txBody>
          <a:bodyPr>
            <a:normAutofit/>
          </a:bodyPr>
          <a:lstStyle/>
          <a:p>
            <a:pPr algn="just"/>
            <a:r>
              <a:rPr lang="en-US" sz="1800" b="1" dirty="0" smtClean="0">
                <a:latin typeface="Bookman Old Style" panose="02050604050505020204" pitchFamily="18" charset="0"/>
              </a:rPr>
              <a:t>POSSIBLE DEFECTS IN ORIGINATING PROCESSES AND EFFECTS</a:t>
            </a:r>
            <a:endParaRPr lang="en-US" sz="1800" b="1" dirty="0">
              <a:latin typeface="Bookman Old Style" panose="02050604050505020204" pitchFamily="18" charset="0"/>
            </a:endParaRPr>
          </a:p>
        </p:txBody>
      </p:sp>
      <p:sp>
        <p:nvSpPr>
          <p:cNvPr id="7172" name="Rectangle 4"/>
          <p:cNvSpPr>
            <a:spLocks noGrp="1" noChangeArrowheads="1"/>
          </p:cNvSpPr>
          <p:nvPr>
            <p:ph type="body" idx="1"/>
          </p:nvPr>
        </p:nvSpPr>
        <p:spPr>
          <a:xfrm>
            <a:off x="718456" y="1175657"/>
            <a:ext cx="11051177" cy="5453743"/>
          </a:xfrm>
        </p:spPr>
        <p:txBody>
          <a:bodyPr>
            <a:normAutofit lnSpcReduction="10000"/>
          </a:bodyPr>
          <a:lstStyle/>
          <a:p>
            <a:pPr marL="317500" indent="-358775" algn="just">
              <a:spcBef>
                <a:spcPts val="0"/>
              </a:spcBef>
              <a:spcAft>
                <a:spcPts val="600"/>
              </a:spcAft>
              <a:buFont typeface="Wingdings" pitchFamily="2" charset="2"/>
              <a:buChar char="Ø"/>
            </a:pPr>
            <a:r>
              <a:rPr lang="en-US" sz="1400" b="1" dirty="0">
                <a:latin typeface="Bookman Old Style" panose="02050604050505020204" pitchFamily="18" charset="0"/>
              </a:rPr>
              <a:t> </a:t>
            </a:r>
            <a:r>
              <a:rPr lang="en-US" sz="1400" b="1" dirty="0" smtClean="0">
                <a:latin typeface="Bookman Old Style" panose="02050604050505020204" pitchFamily="18" charset="0"/>
              </a:rPr>
              <a:t>LACK OF SIGNATURE/INCORRECT SIGNATURE PROCEDURE</a:t>
            </a:r>
          </a:p>
          <a:p>
            <a:pPr algn="just">
              <a:spcBef>
                <a:spcPts val="0"/>
              </a:spcBef>
              <a:spcAft>
                <a:spcPts val="600"/>
              </a:spcAft>
            </a:pPr>
            <a:r>
              <a:rPr lang="en-US" sz="1500" dirty="0" smtClean="0">
                <a:latin typeface="Bookman Old Style" panose="02050604050505020204" pitchFamily="18" charset="0"/>
              </a:rPr>
              <a:t>The signature of the Claimant or her Legal Practitioner is very essential in determining the validity of an originating process and non compliance renders the writ incompetent.- </a:t>
            </a:r>
            <a:r>
              <a:rPr lang="en-US" sz="1500" b="1" dirty="0" smtClean="0">
                <a:latin typeface="Bookman Old Style" panose="02050604050505020204" pitchFamily="18" charset="0"/>
              </a:rPr>
              <a:t>Skye Bank Plc v Braithwaite (2013)5 NWLR (pt. 1346) 1  </a:t>
            </a:r>
          </a:p>
          <a:p>
            <a:pPr algn="just">
              <a:spcBef>
                <a:spcPts val="0"/>
              </a:spcBef>
              <a:spcAft>
                <a:spcPts val="600"/>
              </a:spcAft>
            </a:pPr>
            <a:endParaRPr lang="en-US" sz="1500" dirty="0">
              <a:latin typeface="Bookman Old Style" panose="02050604050505020204" pitchFamily="18" charset="0"/>
            </a:endParaRPr>
          </a:p>
          <a:p>
            <a:pPr algn="just">
              <a:spcBef>
                <a:spcPts val="0"/>
              </a:spcBef>
              <a:spcAft>
                <a:spcPts val="600"/>
              </a:spcAft>
            </a:pPr>
            <a:r>
              <a:rPr lang="en-US" sz="1500" dirty="0" smtClean="0">
                <a:latin typeface="Bookman Old Style" panose="02050604050505020204" pitchFamily="18" charset="0"/>
              </a:rPr>
              <a:t>The absence of signature on an originating process renders the originating process incompetent</a:t>
            </a:r>
            <a:r>
              <a:rPr lang="en-US" sz="1500" dirty="0">
                <a:latin typeface="Bookman Old Style" panose="02050604050505020204" pitchFamily="18" charset="0"/>
              </a:rPr>
              <a:t>. </a:t>
            </a:r>
            <a:r>
              <a:rPr lang="en-US" sz="1500" dirty="0" smtClean="0">
                <a:latin typeface="Bookman Old Style" panose="02050604050505020204" pitchFamily="18" charset="0"/>
              </a:rPr>
              <a:t>The </a:t>
            </a:r>
            <a:r>
              <a:rPr lang="en-US" sz="1500" dirty="0">
                <a:latin typeface="Bookman Old Style" panose="02050604050505020204" pitchFamily="18" charset="0"/>
              </a:rPr>
              <a:t>law is </a:t>
            </a:r>
            <a:r>
              <a:rPr lang="en-US" sz="1500" dirty="0" smtClean="0">
                <a:latin typeface="Bookman Old Style" panose="02050604050505020204" pitchFamily="18" charset="0"/>
              </a:rPr>
              <a:t>that </a:t>
            </a:r>
            <a:r>
              <a:rPr lang="en-US" sz="1500" dirty="0">
                <a:latin typeface="Bookman Old Style" panose="02050604050505020204" pitchFamily="18" charset="0"/>
              </a:rPr>
              <a:t>an originating process, such as a writ of </a:t>
            </a:r>
            <a:r>
              <a:rPr lang="en-US" sz="1500" dirty="0" smtClean="0">
                <a:latin typeface="Bookman Old Style" panose="02050604050505020204" pitchFamily="18" charset="0"/>
              </a:rPr>
              <a:t>summons </a:t>
            </a:r>
            <a:r>
              <a:rPr lang="en-US" sz="1500" dirty="0">
                <a:latin typeface="Bookman Old Style" panose="02050604050505020204" pitchFamily="18" charset="0"/>
              </a:rPr>
              <a:t>must be signed by the litigating party or a legal practitioner on his behalf or same will be incompetent. </a:t>
            </a:r>
            <a:r>
              <a:rPr lang="en-US" sz="1500" b="1" i="1" dirty="0" smtClean="0">
                <a:latin typeface="Bookman Old Style" panose="02050604050505020204" pitchFamily="18" charset="0"/>
              </a:rPr>
              <a:t>First </a:t>
            </a:r>
            <a:r>
              <a:rPr lang="en-US" sz="1500" b="1" i="1" dirty="0">
                <a:latin typeface="Bookman Old Style" panose="02050604050505020204" pitchFamily="18" charset="0"/>
              </a:rPr>
              <a:t>Bank of Nigeria PLC v. </a:t>
            </a:r>
            <a:r>
              <a:rPr lang="en-US" sz="1500" b="1" i="1" dirty="0" err="1">
                <a:latin typeface="Bookman Old Style" panose="02050604050505020204" pitchFamily="18" charset="0"/>
              </a:rPr>
              <a:t>Alhaji</a:t>
            </a:r>
            <a:r>
              <a:rPr lang="en-US" sz="1500" b="1" i="1" dirty="0">
                <a:latin typeface="Bookman Old Style" panose="02050604050505020204" pitchFamily="18" charset="0"/>
              </a:rPr>
              <a:t> </a:t>
            </a:r>
            <a:r>
              <a:rPr lang="en-US" sz="1500" b="1" i="1" dirty="0" err="1">
                <a:latin typeface="Bookman Old Style" panose="02050604050505020204" pitchFamily="18" charset="0"/>
              </a:rPr>
              <a:t>Salmonu</a:t>
            </a:r>
            <a:r>
              <a:rPr lang="en-US" sz="1500" b="1" i="1" dirty="0">
                <a:latin typeface="Bookman Old Style" panose="02050604050505020204" pitchFamily="18" charset="0"/>
              </a:rPr>
              <a:t> </a:t>
            </a:r>
            <a:r>
              <a:rPr lang="en-US" sz="1500" b="1" i="1" dirty="0" err="1">
                <a:latin typeface="Bookman Old Style" panose="02050604050505020204" pitchFamily="18" charset="0"/>
              </a:rPr>
              <a:t>Maiwada</a:t>
            </a:r>
            <a:r>
              <a:rPr lang="en-US" sz="1500" b="1" i="1" dirty="0">
                <a:latin typeface="Bookman Old Style" panose="02050604050505020204" pitchFamily="18" charset="0"/>
              </a:rPr>
              <a:t> (2013) 5 NWLR (Pt. 1348) </a:t>
            </a:r>
            <a:r>
              <a:rPr lang="en-US" sz="1500" b="1" i="1" dirty="0" smtClean="0">
                <a:latin typeface="Bookman Old Style" panose="02050604050505020204" pitchFamily="18" charset="0"/>
              </a:rPr>
              <a:t>448. </a:t>
            </a:r>
          </a:p>
          <a:p>
            <a:pPr algn="just">
              <a:spcBef>
                <a:spcPts val="0"/>
              </a:spcBef>
              <a:spcAft>
                <a:spcPts val="600"/>
              </a:spcAft>
            </a:pPr>
            <a:r>
              <a:rPr lang="en-US" sz="1500" dirty="0" smtClean="0">
                <a:latin typeface="Bookman Old Style" panose="02050604050505020204" pitchFamily="18" charset="0"/>
              </a:rPr>
              <a:t>Where also, an originating process was signed in an improper manner, the originating process is equally incompetent. Clarifying further, </a:t>
            </a:r>
            <a:r>
              <a:rPr lang="en-US" sz="1500" dirty="0">
                <a:latin typeface="Bookman Old Style" panose="02050604050505020204" pitchFamily="18" charset="0"/>
              </a:rPr>
              <a:t>the way in which a process may be signed, Rhodes-</a:t>
            </a:r>
            <a:r>
              <a:rPr lang="en-US" sz="1500" dirty="0" err="1">
                <a:latin typeface="Bookman Old Style" panose="02050604050505020204" pitchFamily="18" charset="0"/>
              </a:rPr>
              <a:t>Vivour</a:t>
            </a:r>
            <a:r>
              <a:rPr lang="en-US" sz="1500" dirty="0">
                <a:latin typeface="Bookman Old Style" panose="02050604050505020204" pitchFamily="18" charset="0"/>
              </a:rPr>
              <a:t>, JSC, in SLB Consortium v. N.N.P.C. </a:t>
            </a:r>
            <a:r>
              <a:rPr lang="da-DK" sz="1500" dirty="0" smtClean="0">
                <a:latin typeface="Bookman Old Style" panose="02050604050505020204" pitchFamily="18" charset="0"/>
              </a:rPr>
              <a:t>(</a:t>
            </a:r>
            <a:r>
              <a:rPr lang="da-DK" sz="1500" dirty="0">
                <a:latin typeface="Bookman Old Style" panose="02050604050505020204" pitchFamily="18" charset="0"/>
              </a:rPr>
              <a:t>2011) 4 SCNJ 211 at 223</a:t>
            </a:r>
            <a:r>
              <a:rPr lang="en-US" sz="1500" dirty="0" smtClean="0">
                <a:latin typeface="Bookman Old Style" panose="02050604050505020204" pitchFamily="18" charset="0"/>
              </a:rPr>
              <a:t>) </a:t>
            </a:r>
            <a:r>
              <a:rPr lang="en-US" sz="1500" dirty="0">
                <a:latin typeface="Bookman Old Style" panose="02050604050505020204" pitchFamily="18" charset="0"/>
              </a:rPr>
              <a:t>at page 25 of the E-Report said</a:t>
            </a:r>
            <a:r>
              <a:rPr lang="en-US" sz="1500" dirty="0" smtClean="0">
                <a:latin typeface="Bookman Old Style" panose="02050604050505020204" pitchFamily="18" charset="0"/>
              </a:rPr>
              <a:t>: </a:t>
            </a:r>
            <a:r>
              <a:rPr lang="en-US" sz="1500" i="1" dirty="0" smtClean="0">
                <a:latin typeface="Bookman Old Style" panose="02050604050505020204" pitchFamily="18" charset="0"/>
              </a:rPr>
              <a:t>"</a:t>
            </a:r>
            <a:r>
              <a:rPr lang="en-US" sz="1500" i="1" dirty="0">
                <a:latin typeface="Bookman Old Style" panose="02050604050505020204" pitchFamily="18" charset="0"/>
              </a:rPr>
              <a:t>All processes filed in Court are to be signed as follows</a:t>
            </a:r>
            <a:r>
              <a:rPr lang="en-US" sz="1500" i="1" dirty="0" smtClean="0">
                <a:latin typeface="Bookman Old Style" panose="02050604050505020204" pitchFamily="18" charset="0"/>
              </a:rPr>
              <a:t>:</a:t>
            </a:r>
            <a:endParaRPr lang="en-US" sz="1500" i="1" dirty="0">
              <a:latin typeface="Bookman Old Style" panose="02050604050505020204" pitchFamily="18" charset="0"/>
            </a:endParaRPr>
          </a:p>
          <a:p>
            <a:pPr marL="400050" indent="-400050" algn="just">
              <a:spcBef>
                <a:spcPts val="0"/>
              </a:spcBef>
              <a:spcAft>
                <a:spcPts val="600"/>
              </a:spcAft>
              <a:buFont typeface="+mj-lt"/>
              <a:buAutoNum type="romanLcPeriod"/>
            </a:pPr>
            <a:r>
              <a:rPr lang="en-US" sz="1500" b="1" i="1" u="sng" dirty="0">
                <a:latin typeface="Bookman Old Style" panose="02050604050505020204" pitchFamily="18" charset="0"/>
              </a:rPr>
              <a:t>First, the signature of counsel, which may be any contraption</a:t>
            </a:r>
            <a:r>
              <a:rPr lang="en-US" sz="1500" b="1" i="1" u="sng" dirty="0" smtClean="0">
                <a:latin typeface="Bookman Old Style" panose="02050604050505020204" pitchFamily="18" charset="0"/>
              </a:rPr>
              <a:t>.</a:t>
            </a:r>
            <a:endParaRPr lang="en-US" sz="1500" b="1" i="1" u="sng" dirty="0">
              <a:latin typeface="Bookman Old Style" panose="02050604050505020204" pitchFamily="18" charset="0"/>
            </a:endParaRPr>
          </a:p>
          <a:p>
            <a:pPr marL="400050" indent="-400050" algn="just">
              <a:spcBef>
                <a:spcPts val="0"/>
              </a:spcBef>
              <a:spcAft>
                <a:spcPts val="600"/>
              </a:spcAft>
              <a:buFont typeface="+mj-lt"/>
              <a:buAutoNum type="romanLcPeriod"/>
            </a:pPr>
            <a:r>
              <a:rPr lang="en-US" sz="1500" b="1" i="1" u="sng" dirty="0" smtClean="0">
                <a:latin typeface="Bookman Old Style" panose="02050604050505020204" pitchFamily="18" charset="0"/>
              </a:rPr>
              <a:t>Second, the </a:t>
            </a:r>
            <a:r>
              <a:rPr lang="en-US" sz="1500" b="1" i="1" u="sng" dirty="0">
                <a:latin typeface="Bookman Old Style" panose="02050604050505020204" pitchFamily="18" charset="0"/>
              </a:rPr>
              <a:t>name of counsel clearly written</a:t>
            </a:r>
            <a:r>
              <a:rPr lang="en-US" sz="1500" b="1" i="1" u="sng" dirty="0" smtClean="0">
                <a:latin typeface="Bookman Old Style" panose="02050604050505020204" pitchFamily="18" charset="0"/>
              </a:rPr>
              <a:t>.</a:t>
            </a:r>
            <a:endParaRPr lang="en-US" sz="1500" b="1" i="1" u="sng" dirty="0">
              <a:latin typeface="Bookman Old Style" panose="02050604050505020204" pitchFamily="18" charset="0"/>
            </a:endParaRPr>
          </a:p>
          <a:p>
            <a:pPr marL="400050" indent="-400050" algn="just">
              <a:spcBef>
                <a:spcPts val="0"/>
              </a:spcBef>
              <a:spcAft>
                <a:spcPts val="600"/>
              </a:spcAft>
              <a:buFont typeface="+mj-lt"/>
              <a:buAutoNum type="romanLcPeriod"/>
            </a:pPr>
            <a:r>
              <a:rPr lang="en-US" sz="1500" b="1" i="1" u="sng" dirty="0" smtClean="0">
                <a:latin typeface="Bookman Old Style" panose="02050604050505020204" pitchFamily="18" charset="0"/>
              </a:rPr>
              <a:t>Third, </a:t>
            </a:r>
            <a:r>
              <a:rPr lang="en-US" sz="1500" b="1" i="1" u="sng" dirty="0">
                <a:latin typeface="Bookman Old Style" panose="02050604050505020204" pitchFamily="18" charset="0"/>
              </a:rPr>
              <a:t>who the counsel represents</a:t>
            </a:r>
            <a:r>
              <a:rPr lang="en-US" sz="1500" b="1" i="1" u="sng" dirty="0" smtClean="0">
                <a:latin typeface="Bookman Old Style" panose="02050604050505020204" pitchFamily="18" charset="0"/>
              </a:rPr>
              <a:t>.</a:t>
            </a:r>
            <a:endParaRPr lang="en-US" sz="1500" b="1" i="1" u="sng" dirty="0">
              <a:latin typeface="Bookman Old Style" panose="02050604050505020204" pitchFamily="18" charset="0"/>
            </a:endParaRPr>
          </a:p>
          <a:p>
            <a:pPr marL="400050" indent="-400050" algn="just">
              <a:spcBef>
                <a:spcPts val="0"/>
              </a:spcBef>
              <a:spcAft>
                <a:spcPts val="600"/>
              </a:spcAft>
              <a:buFont typeface="+mj-lt"/>
              <a:buAutoNum type="romanLcPeriod"/>
            </a:pPr>
            <a:r>
              <a:rPr lang="en-US" sz="1500" b="1" i="1" u="sng" dirty="0" smtClean="0">
                <a:latin typeface="Bookman Old Style" panose="02050604050505020204" pitchFamily="18" charset="0"/>
              </a:rPr>
              <a:t>Fourth, </a:t>
            </a:r>
            <a:r>
              <a:rPr lang="en-US" sz="1500" b="1" i="1" u="sng" dirty="0">
                <a:latin typeface="Bookman Old Style" panose="02050604050505020204" pitchFamily="18" charset="0"/>
              </a:rPr>
              <a:t>name and address of the </a:t>
            </a:r>
            <a:r>
              <a:rPr lang="en-US" sz="1500" b="1" i="1" u="sng" dirty="0" smtClean="0">
                <a:latin typeface="Bookman Old Style" panose="02050604050505020204" pitchFamily="18" charset="0"/>
              </a:rPr>
              <a:t>Law </a:t>
            </a:r>
            <a:r>
              <a:rPr lang="en-US" sz="1500" b="1" i="1" u="sng" dirty="0">
                <a:latin typeface="Bookman Old Style" panose="02050604050505020204" pitchFamily="18" charset="0"/>
              </a:rPr>
              <a:t>Firm</a:t>
            </a:r>
            <a:r>
              <a:rPr lang="en-US" sz="1500" b="1" i="1" u="sng" dirty="0" smtClean="0">
                <a:latin typeface="Bookman Old Style" panose="02050604050505020204" pitchFamily="18" charset="0"/>
              </a:rPr>
              <a:t>.”</a:t>
            </a:r>
          </a:p>
          <a:p>
            <a:pPr marL="400050" indent="-400050" algn="just">
              <a:spcBef>
                <a:spcPts val="0"/>
              </a:spcBef>
              <a:spcAft>
                <a:spcPts val="600"/>
              </a:spcAft>
              <a:buFont typeface="+mj-lt"/>
              <a:buAutoNum type="romanLcPeriod"/>
            </a:pPr>
            <a:endParaRPr lang="en-US" sz="1500" b="1" i="1" u="sng" dirty="0" smtClean="0">
              <a:latin typeface="Bookman Old Style" panose="02050604050505020204" pitchFamily="18" charset="0"/>
            </a:endParaRPr>
          </a:p>
          <a:p>
            <a:pPr algn="just">
              <a:spcBef>
                <a:spcPts val="0"/>
              </a:spcBef>
              <a:spcAft>
                <a:spcPts val="600"/>
              </a:spcAft>
            </a:pPr>
            <a:r>
              <a:rPr lang="en-US" sz="1500" dirty="0" smtClean="0">
                <a:latin typeface="Bookman Old Style" panose="02050604050505020204" pitchFamily="18" charset="0"/>
              </a:rPr>
              <a:t>The </a:t>
            </a:r>
            <a:r>
              <a:rPr lang="en-US" sz="1500" dirty="0">
                <a:latin typeface="Bookman Old Style" panose="02050604050505020204" pitchFamily="18" charset="0"/>
              </a:rPr>
              <a:t>above decision clearly states that a process prepared and filed in a Court of law by a legal practitioner must be signed by the legal practitioner </a:t>
            </a:r>
            <a:r>
              <a:rPr lang="en-US" sz="1500" dirty="0" smtClean="0">
                <a:latin typeface="Bookman Old Style" panose="02050604050505020204" pitchFamily="18" charset="0"/>
              </a:rPr>
              <a:t>in the stated appropriate form. As </a:t>
            </a:r>
            <a:r>
              <a:rPr lang="en-US" sz="1500" dirty="0">
                <a:latin typeface="Bookman Old Style" panose="02050604050505020204" pitchFamily="18" charset="0"/>
              </a:rPr>
              <a:t>judicially interpreted, it is established that a Court process not signed in </a:t>
            </a:r>
            <a:r>
              <a:rPr lang="en-US" sz="1500" dirty="0" smtClean="0">
                <a:latin typeface="Bookman Old Style" panose="02050604050505020204" pitchFamily="18" charset="0"/>
              </a:rPr>
              <a:t>compliance with </a:t>
            </a:r>
            <a:r>
              <a:rPr lang="en-US" sz="1500" dirty="0">
                <a:latin typeface="Bookman Old Style" panose="02050604050505020204" pitchFamily="18" charset="0"/>
              </a:rPr>
              <a:t>these provisions is incompetent, null and void. </a:t>
            </a:r>
            <a:endParaRPr lang="en-US" sz="1500" dirty="0" smtClean="0">
              <a:latin typeface="Bookman Old Style" panose="02050604050505020204" pitchFamily="18" charset="0"/>
            </a:endParaRPr>
          </a:p>
          <a:p>
            <a:pPr algn="just">
              <a:spcBef>
                <a:spcPts val="0"/>
              </a:spcBef>
              <a:spcAft>
                <a:spcPts val="600"/>
              </a:spcAft>
            </a:pPr>
            <a:r>
              <a:rPr lang="en-US" sz="1500" dirty="0" smtClean="0">
                <a:latin typeface="Bookman Old Style" panose="02050604050505020204" pitchFamily="18" charset="0"/>
              </a:rPr>
              <a:t>For an incompetent </a:t>
            </a:r>
            <a:r>
              <a:rPr lang="en-US" sz="1500" dirty="0">
                <a:latin typeface="Bookman Old Style" panose="02050604050505020204" pitchFamily="18" charset="0"/>
              </a:rPr>
              <a:t>initiating process, such as a writ of summons, </a:t>
            </a:r>
            <a:r>
              <a:rPr lang="en-US" sz="1500" dirty="0" smtClean="0">
                <a:latin typeface="Bookman Old Style" panose="02050604050505020204" pitchFamily="18" charset="0"/>
              </a:rPr>
              <a:t>a competent </a:t>
            </a:r>
            <a:r>
              <a:rPr lang="en-US" sz="1500" dirty="0">
                <a:latin typeface="Bookman Old Style" panose="02050604050505020204" pitchFamily="18" charset="0"/>
              </a:rPr>
              <a:t>proceedings </a:t>
            </a:r>
            <a:r>
              <a:rPr lang="en-US" sz="1500" dirty="0" smtClean="0">
                <a:latin typeface="Bookman Old Style" panose="02050604050505020204" pitchFamily="18" charset="0"/>
              </a:rPr>
              <a:t>cannot be grounded, as </a:t>
            </a:r>
            <a:r>
              <a:rPr lang="en-US" sz="1500" dirty="0">
                <a:latin typeface="Bookman Old Style" panose="02050604050505020204" pitchFamily="18" charset="0"/>
              </a:rPr>
              <a:t>the Court would be without jurisdiction to entertain the matter submitted to it for adjudication; </a:t>
            </a:r>
            <a:r>
              <a:rPr lang="nb-NO" sz="1500" b="1" i="1" dirty="0">
                <a:latin typeface="Bookman Old Style" panose="02050604050505020204" pitchFamily="18" charset="0"/>
              </a:rPr>
              <a:t>Okafor v. Nweke (2007) 10 </a:t>
            </a:r>
            <a:r>
              <a:rPr lang="nb-NO" sz="1500" b="1" i="1" dirty="0" smtClean="0">
                <a:latin typeface="Bookman Old Style" panose="02050604050505020204" pitchFamily="18" charset="0"/>
              </a:rPr>
              <a:t>NWLR (Pt</a:t>
            </a:r>
            <a:r>
              <a:rPr lang="nb-NO" sz="1500" b="1" i="1" dirty="0">
                <a:latin typeface="Bookman Old Style" panose="02050604050505020204" pitchFamily="18" charset="0"/>
              </a:rPr>
              <a:t>. 1043) 521 at </a:t>
            </a:r>
            <a:r>
              <a:rPr lang="nb-NO" sz="1500" b="1" i="1" dirty="0" smtClean="0">
                <a:latin typeface="Bookman Old Style" panose="02050604050505020204" pitchFamily="18" charset="0"/>
              </a:rPr>
              <a:t>533. An incompetent Originating process cannot be amended.</a:t>
            </a:r>
            <a:endParaRPr lang="en-US" sz="1600" b="1" i="1" dirty="0" smtClean="0">
              <a:latin typeface="Bookman Old Style" panose="02050604050505020204" pitchFamily="18" charset="0"/>
            </a:endParaRPr>
          </a:p>
          <a:p>
            <a:pPr marL="358775" lvl="1" indent="0" algn="just">
              <a:spcBef>
                <a:spcPts val="0"/>
              </a:spcBef>
              <a:spcAft>
                <a:spcPts val="600"/>
              </a:spcAft>
              <a:buNone/>
            </a:pPr>
            <a:endParaRPr lang="en-US" sz="1600" dirty="0">
              <a:latin typeface="Bookman Old Style" panose="02050604050505020204" pitchFamily="18" charset="0"/>
            </a:endParaRPr>
          </a:p>
          <a:p>
            <a:pPr marL="358775" lvl="1" indent="0" algn="just">
              <a:spcBef>
                <a:spcPts val="0"/>
              </a:spcBef>
              <a:spcAft>
                <a:spcPts val="600"/>
              </a:spcAft>
              <a:buNone/>
            </a:pPr>
            <a:endParaRPr lang="en-US" sz="1600" dirty="0">
              <a:latin typeface="Bookman Old Style" panose="02050604050505020204" pitchFamily="18" charset="0"/>
            </a:endParaRPr>
          </a:p>
        </p:txBody>
      </p:sp>
      <p:sp>
        <p:nvSpPr>
          <p:cNvPr id="7" name="Slide Number Placeholder 6"/>
          <p:cNvSpPr>
            <a:spLocks noGrp="1"/>
          </p:cNvSpPr>
          <p:nvPr>
            <p:ph type="sldNum" sz="quarter" idx="12"/>
          </p:nvPr>
        </p:nvSpPr>
        <p:spPr>
          <a:xfrm>
            <a:off x="8458200" y="6324600"/>
            <a:ext cx="1676400" cy="304800"/>
          </a:xfrm>
        </p:spPr>
        <p:txBody>
          <a:bodyPr/>
          <a:lstStyle/>
          <a:p>
            <a:pPr>
              <a:defRPr/>
            </a:pPr>
            <a:fld id="{800677EF-7D33-4060-B619-1CE325E73807}" type="slidenum">
              <a:rPr lang="en-US" smtClean="0"/>
              <a:pPr>
                <a:defRPr/>
              </a:pPr>
              <a:t>17</a:t>
            </a:fld>
            <a:endParaRPr lang="en-US" dirty="0"/>
          </a:p>
        </p:txBody>
      </p:sp>
      <p:sp>
        <p:nvSpPr>
          <p:cNvPr id="2" name="Footer Placeholder 1"/>
          <p:cNvSpPr>
            <a:spLocks noGrp="1"/>
          </p:cNvSpPr>
          <p:nvPr>
            <p:ph type="ftr" sz="quarter" idx="11"/>
          </p:nvPr>
        </p:nvSpPr>
        <p:spPr>
          <a:xfrm>
            <a:off x="4038600" y="6439989"/>
            <a:ext cx="4114800" cy="281486"/>
          </a:xfrm>
        </p:spPr>
        <p:txBody>
          <a:bodyPr/>
          <a:lstStyle/>
          <a:p>
            <a:pPr>
              <a:defRPr/>
            </a:pPr>
            <a:r>
              <a:rPr lang="en-US" dirty="0" smtClean="0"/>
              <a:t>PUC</a:t>
            </a:r>
            <a:endParaRPr lang="en-US" dirty="0"/>
          </a:p>
        </p:txBody>
      </p:sp>
    </p:spTree>
    <p:extLst>
      <p:ext uri="{BB962C8B-B14F-4D97-AF65-F5344CB8AC3E}">
        <p14:creationId xmlns:p14="http://schemas.microsoft.com/office/powerpoint/2010/main" val="25591604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Powerpoint B-G - Continuation"/>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
        <p:nvSpPr>
          <p:cNvPr id="21507" name="Rectangle 3"/>
          <p:cNvSpPr>
            <a:spLocks noGrp="1" noChangeArrowheads="1"/>
          </p:cNvSpPr>
          <p:nvPr>
            <p:ph type="title"/>
          </p:nvPr>
        </p:nvSpPr>
        <p:spPr>
          <a:xfrm>
            <a:off x="2667000" y="412750"/>
            <a:ext cx="7315200" cy="755650"/>
          </a:xfrm>
        </p:spPr>
        <p:txBody>
          <a:bodyPr rtlCol="0">
            <a:noAutofit/>
          </a:bodyPr>
          <a:lstStyle/>
          <a:p>
            <a:pPr>
              <a:defRPr/>
            </a:pPr>
            <a:r>
              <a:rPr lang="en-US" sz="2000" b="1" dirty="0" smtClean="0">
                <a:latin typeface="Bookman Old Style" panose="02050604050505020204" pitchFamily="18" charset="0"/>
              </a:rPr>
              <a:t>POSSIBLE DEFECTS IN ORIGINATING PROCESSES AND EFFECTS</a:t>
            </a:r>
            <a:r>
              <a:rPr lang="en-US" sz="2000" dirty="0">
                <a:latin typeface="Bookman Old Style" panose="02050604050505020204" pitchFamily="18" charset="0"/>
              </a:rPr>
              <a:t/>
            </a:r>
            <a:br>
              <a:rPr lang="en-US" sz="2000" dirty="0">
                <a:latin typeface="Bookman Old Style" panose="02050604050505020204" pitchFamily="18" charset="0"/>
              </a:rPr>
            </a:br>
            <a:endParaRPr lang="en-US" sz="2000" b="1" cap="all" spc="250" dirty="0">
              <a:solidFill>
                <a:srgbClr val="009999"/>
              </a:solidFill>
              <a:latin typeface="Bookman Old Style" pitchFamily="18" charset="0"/>
              <a:ea typeface="+mn-ea"/>
              <a:cs typeface="+mn-cs"/>
            </a:endParaRPr>
          </a:p>
        </p:txBody>
      </p:sp>
      <p:sp>
        <p:nvSpPr>
          <p:cNvPr id="17412" name="Rectangle 4"/>
          <p:cNvSpPr>
            <a:spLocks noGrp="1" noChangeArrowheads="1"/>
          </p:cNvSpPr>
          <p:nvPr>
            <p:ph sz="quarter" idx="1"/>
          </p:nvPr>
        </p:nvSpPr>
        <p:spPr>
          <a:xfrm>
            <a:off x="2209800" y="1447800"/>
            <a:ext cx="8001000" cy="4724400"/>
          </a:xfrm>
        </p:spPr>
        <p:txBody>
          <a:bodyPr/>
          <a:lstStyle/>
          <a:p>
            <a:pPr lvl="2" eaLnBrk="1" hangingPunct="1">
              <a:buNone/>
            </a:pPr>
            <a:endParaRPr lang="en-US" sz="1800" dirty="0">
              <a:latin typeface="Bookman Old Style" pitchFamily="18" charset="0"/>
            </a:endParaRPr>
          </a:p>
          <a:p>
            <a:pPr lvl="2" algn="just" eaLnBrk="1" hangingPunct="1">
              <a:buFontTx/>
              <a:buNone/>
            </a:pPr>
            <a:endParaRPr lang="en-US" sz="1800" dirty="0">
              <a:latin typeface="Bookman Old Style" pitchFamily="18" charset="0"/>
            </a:endParaRPr>
          </a:p>
          <a:p>
            <a:pPr lvl="2" algn="just" eaLnBrk="1" hangingPunct="1"/>
            <a:endParaRPr lang="en-US" dirty="0" smtClean="0">
              <a:latin typeface="Bookman Old Style" pitchFamily="18" charset="0"/>
            </a:endParaRPr>
          </a:p>
          <a:p>
            <a:pPr algn="ctr" eaLnBrk="1" hangingPunct="1">
              <a:buFontTx/>
              <a:buNone/>
            </a:pPr>
            <a:endParaRPr lang="en-US" dirty="0">
              <a:latin typeface="Bookman Old Style" pitchFamily="18" charset="0"/>
            </a:endParaRPr>
          </a:p>
        </p:txBody>
      </p:sp>
      <p:sp>
        <p:nvSpPr>
          <p:cNvPr id="17415" name="Rectangle 4"/>
          <p:cNvSpPr txBox="1">
            <a:spLocks noChangeArrowheads="1"/>
          </p:cNvSpPr>
          <p:nvPr/>
        </p:nvSpPr>
        <p:spPr bwMode="auto">
          <a:xfrm>
            <a:off x="627017" y="1168400"/>
            <a:ext cx="11168743" cy="5314950"/>
          </a:xfrm>
          <a:prstGeom prst="rect">
            <a:avLst/>
          </a:prstGeom>
          <a:noFill/>
          <a:ln w="9525">
            <a:noFill/>
            <a:miter lim="800000"/>
            <a:headEnd/>
            <a:tailEnd/>
          </a:ln>
        </p:spPr>
        <p:txBody>
          <a:bodyPr/>
          <a:lstStyle/>
          <a:p>
            <a:pPr marL="879475" lvl="2" indent="-285750" algn="just">
              <a:spcBef>
                <a:spcPct val="20000"/>
              </a:spcBef>
              <a:buSzPct val="75000"/>
              <a:buFont typeface="Wingdings" panose="05000000000000000000" pitchFamily="2" charset="2"/>
              <a:buChar char="Ø"/>
            </a:pPr>
            <a:r>
              <a:rPr lang="en-GB" sz="1700" dirty="0" smtClean="0">
                <a:latin typeface="Bookman Old Style" panose="02050604050505020204" pitchFamily="18" charset="0"/>
              </a:rPr>
              <a:t> </a:t>
            </a:r>
            <a:r>
              <a:rPr lang="en-GB" sz="1400" b="1" dirty="0" smtClean="0">
                <a:latin typeface="Bookman Old Style" panose="02050604050505020204" pitchFamily="18" charset="0"/>
              </a:rPr>
              <a:t>IMPROPER SERVICE</a:t>
            </a:r>
          </a:p>
          <a:p>
            <a:pPr marL="593725" lvl="2" algn="just">
              <a:spcBef>
                <a:spcPct val="20000"/>
              </a:spcBef>
              <a:buSzPct val="75000"/>
            </a:pPr>
            <a:endParaRPr lang="en-GB" sz="1400" b="1" dirty="0" smtClean="0">
              <a:latin typeface="Bookman Old Style" panose="02050604050505020204" pitchFamily="18" charset="0"/>
            </a:endParaRPr>
          </a:p>
          <a:p>
            <a:pPr marL="879475" lvl="2" indent="-285750" algn="just">
              <a:spcBef>
                <a:spcPct val="20000"/>
              </a:spcBef>
              <a:buSzPct val="109000"/>
              <a:buFont typeface="Arial" panose="020B0604020202020204" pitchFamily="34" charset="0"/>
              <a:buChar char="•"/>
            </a:pPr>
            <a:r>
              <a:rPr lang="en-US" sz="1600" dirty="0">
                <a:latin typeface="Bookman Old Style" panose="02050604050505020204" pitchFamily="18" charset="0"/>
              </a:rPr>
              <a:t>The law is established that service of an originating process, such as Writ of summons, Petition, Originating Motion or Notice of Appeal is fundamental and a pre-condition to the exercise of jurisdiction by the Court</a:t>
            </a:r>
            <a:r>
              <a:rPr lang="en-US" sz="1600" dirty="0" smtClean="0">
                <a:latin typeface="Bookman Old Style" panose="02050604050505020204" pitchFamily="18" charset="0"/>
              </a:rPr>
              <a:t>.</a:t>
            </a:r>
          </a:p>
          <a:p>
            <a:pPr marL="593725" lvl="2" algn="just">
              <a:spcBef>
                <a:spcPct val="20000"/>
              </a:spcBef>
              <a:buSzPct val="109000"/>
            </a:pPr>
            <a:endParaRPr lang="en-US" sz="1600" dirty="0" smtClean="0">
              <a:latin typeface="Bookman Old Style" panose="02050604050505020204" pitchFamily="18" charset="0"/>
            </a:endParaRPr>
          </a:p>
          <a:p>
            <a:pPr marL="879475" lvl="2" indent="-285750" algn="just">
              <a:spcBef>
                <a:spcPct val="20000"/>
              </a:spcBef>
              <a:buSzPct val="109000"/>
              <a:buFont typeface="Arial" panose="020B0604020202020204" pitchFamily="34" charset="0"/>
              <a:buChar char="•"/>
            </a:pPr>
            <a:r>
              <a:rPr lang="en-US" sz="1600" dirty="0" smtClean="0">
                <a:latin typeface="Bookman Old Style" panose="02050604050505020204" pitchFamily="18" charset="0"/>
              </a:rPr>
              <a:t>Where </a:t>
            </a:r>
            <a:r>
              <a:rPr lang="en-US" sz="1600" dirty="0">
                <a:latin typeface="Bookman Old Style" panose="02050604050505020204" pitchFamily="18" charset="0"/>
              </a:rPr>
              <a:t>there is no service of such process on a party the Court seized with the case lacks the </a:t>
            </a:r>
            <a:r>
              <a:rPr lang="en-US" sz="1600" dirty="0" smtClean="0">
                <a:latin typeface="Bookman Old Style" panose="02050604050505020204" pitchFamily="18" charset="0"/>
              </a:rPr>
              <a:t>necessary </a:t>
            </a:r>
            <a:r>
              <a:rPr lang="en-US" sz="1600" dirty="0">
                <a:latin typeface="Bookman Old Style" panose="02050604050505020204" pitchFamily="18" charset="0"/>
              </a:rPr>
              <a:t>competence to hear or determine the matter. In the circumstance, even where an appearance has been entered, the trial Court has no jurisdiction to entertain the claim and should decline to hear the plaintiff. </a:t>
            </a:r>
            <a:endParaRPr lang="en-US" sz="1600" dirty="0" smtClean="0">
              <a:latin typeface="Bookman Old Style" panose="02050604050505020204" pitchFamily="18" charset="0"/>
            </a:endParaRPr>
          </a:p>
          <a:p>
            <a:pPr marL="879475" lvl="2" indent="-285750" algn="just">
              <a:spcBef>
                <a:spcPct val="20000"/>
              </a:spcBef>
              <a:buSzPct val="109000"/>
              <a:buFont typeface="Arial" panose="020B0604020202020204" pitchFamily="34" charset="0"/>
              <a:buChar char="•"/>
            </a:pPr>
            <a:endParaRPr lang="en-US" sz="1600" dirty="0" smtClean="0">
              <a:latin typeface="Bookman Old Style" panose="02050604050505020204" pitchFamily="18" charset="0"/>
            </a:endParaRPr>
          </a:p>
          <a:p>
            <a:pPr marL="879475" lvl="2" indent="-285750" algn="just">
              <a:spcBef>
                <a:spcPct val="20000"/>
              </a:spcBef>
              <a:buSzPct val="109000"/>
              <a:buFont typeface="Arial" panose="020B0604020202020204" pitchFamily="34" charset="0"/>
              <a:buChar char="•"/>
            </a:pPr>
            <a:r>
              <a:rPr lang="en-US" sz="1600" dirty="0" smtClean="0">
                <a:latin typeface="Bookman Old Style" panose="02050604050505020204" pitchFamily="18" charset="0"/>
              </a:rPr>
              <a:t>Any </a:t>
            </a:r>
            <a:r>
              <a:rPr lang="en-US" sz="1600" dirty="0">
                <a:latin typeface="Bookman Old Style" panose="02050604050505020204" pitchFamily="18" charset="0"/>
              </a:rPr>
              <a:t>proceedings embarked upon without required service of originating process will amount to nothing. Ordinarily, the form of service required is personal service unless otherwise directed by the Court. In other words, where personal service is required and service is effected otherwise without leave of Court for substituted service, any such service will be void and will not be countenanced by the Court. IHEDIOHA &amp; ANOR VS. OKOROCHA &amp; ORS (2015) LPELR - 40837 (SC); NATIONAL BANK OF NIGERIA LTD VS. GUTHRIE NIGERIA LTD &amp; ANOR (1993) 3 NWLR (PT. 284) 643</a:t>
            </a:r>
            <a:r>
              <a:rPr lang="en-US" sz="1600" dirty="0" smtClean="0">
                <a:latin typeface="Bookman Old Style" panose="02050604050505020204" pitchFamily="18" charset="0"/>
              </a:rPr>
              <a:t>;</a:t>
            </a:r>
          </a:p>
          <a:p>
            <a:pPr marL="879475" lvl="2" indent="-285750" algn="just">
              <a:spcBef>
                <a:spcPct val="20000"/>
              </a:spcBef>
              <a:buSzPct val="109000"/>
              <a:buFont typeface="Arial" panose="020B0604020202020204" pitchFamily="34" charset="0"/>
              <a:buChar char="•"/>
            </a:pPr>
            <a:r>
              <a:rPr lang="en-US" sz="1600" dirty="0" smtClean="0">
                <a:latin typeface="Bookman Old Style" panose="02050604050505020204" pitchFamily="18" charset="0"/>
              </a:rPr>
              <a:t>An improper service would only lead to setting aside the service, and not the Originating Process </a:t>
            </a:r>
            <a:r>
              <a:rPr lang="en-GB" sz="1600" dirty="0" smtClean="0">
                <a:latin typeface="Bookman Old Style" panose="02050604050505020204" pitchFamily="18" charset="0"/>
              </a:rPr>
              <a:t> </a:t>
            </a:r>
          </a:p>
        </p:txBody>
      </p:sp>
      <p:sp>
        <p:nvSpPr>
          <p:cNvPr id="24" name="Slide Number Placeholder 23"/>
          <p:cNvSpPr>
            <a:spLocks noGrp="1"/>
          </p:cNvSpPr>
          <p:nvPr>
            <p:ph type="sldNum" sz="quarter" idx="12"/>
          </p:nvPr>
        </p:nvSpPr>
        <p:spPr/>
        <p:txBody>
          <a:bodyPr/>
          <a:lstStyle/>
          <a:p>
            <a:pPr>
              <a:defRPr/>
            </a:pPr>
            <a:fld id="{9BE73177-9F5C-4444-BCDE-D43D76F82686}" type="slidenum">
              <a:rPr lang="en-US" smtClean="0"/>
              <a:pPr>
                <a:defRPr/>
              </a:pPr>
              <a:t>18</a:t>
            </a:fld>
            <a:endParaRPr lang="en-US" dirty="0"/>
          </a:p>
        </p:txBody>
      </p:sp>
      <p:sp>
        <p:nvSpPr>
          <p:cNvPr id="7" name="Footer Placeholder 6"/>
          <p:cNvSpPr>
            <a:spLocks noGrp="1"/>
          </p:cNvSpPr>
          <p:nvPr>
            <p:ph type="ftr" sz="quarter" idx="11"/>
          </p:nvPr>
        </p:nvSpPr>
        <p:spPr/>
        <p:txBody>
          <a:bodyPr/>
          <a:lstStyle/>
          <a:p>
            <a:pPr>
              <a:defRPr/>
            </a:pPr>
            <a:r>
              <a:rPr lang="en-US" dirty="0" smtClean="0"/>
              <a:t>PUC</a:t>
            </a:r>
            <a:endParaRPr lang="en-US" dirty="0"/>
          </a:p>
        </p:txBody>
      </p:sp>
    </p:spTree>
    <p:extLst>
      <p:ext uri="{BB962C8B-B14F-4D97-AF65-F5344CB8AC3E}">
        <p14:creationId xmlns:p14="http://schemas.microsoft.com/office/powerpoint/2010/main" val="40981098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2400" dirty="0"/>
          </a:p>
        </p:txBody>
      </p:sp>
      <p:sp>
        <p:nvSpPr>
          <p:cNvPr id="3" name="Content Placeholder 2"/>
          <p:cNvSpPr>
            <a:spLocks noGrp="1"/>
          </p:cNvSpPr>
          <p:nvPr>
            <p:ph idx="1"/>
          </p:nvPr>
        </p:nvSpPr>
        <p:spPr/>
        <p:txBody>
          <a:bodyPr/>
          <a:lstStyle/>
          <a:p>
            <a:pPr algn="just">
              <a:spcBef>
                <a:spcPts val="0"/>
              </a:spcBef>
              <a:spcAft>
                <a:spcPts val="600"/>
              </a:spcAft>
              <a:buFont typeface="Wingdings" panose="05000000000000000000" pitchFamily="2" charset="2"/>
              <a:buChar char="Ø"/>
            </a:pPr>
            <a:endParaRPr lang="en-US" sz="1600" dirty="0"/>
          </a:p>
        </p:txBody>
      </p:sp>
      <p:pic>
        <p:nvPicPr>
          <p:cNvPr id="4" name="Picture 2" descr="Powerpoint B-G - Continuation"/>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5" name="Rectangle 3"/>
          <p:cNvSpPr txBox="1">
            <a:spLocks noChangeArrowheads="1"/>
          </p:cNvSpPr>
          <p:nvPr/>
        </p:nvSpPr>
        <p:spPr>
          <a:xfrm>
            <a:off x="2667000" y="412750"/>
            <a:ext cx="7315200" cy="7556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sz="2000" b="1" dirty="0" smtClean="0">
                <a:latin typeface="Bookman Old Style" panose="02050604050505020204" pitchFamily="18" charset="0"/>
              </a:rPr>
              <a:t>POSSIBLE DEFECTS IN ORIGINATING PROCESSES AND EFFECTS</a:t>
            </a:r>
            <a:r>
              <a:rPr lang="en-US" sz="2000" dirty="0" smtClean="0">
                <a:latin typeface="Bookman Old Style" panose="02050604050505020204" pitchFamily="18" charset="0"/>
              </a:rPr>
              <a:t/>
            </a:r>
            <a:br>
              <a:rPr lang="en-US" sz="2000" dirty="0" smtClean="0">
                <a:latin typeface="Bookman Old Style" panose="02050604050505020204" pitchFamily="18" charset="0"/>
              </a:rPr>
            </a:br>
            <a:endParaRPr lang="en-US" sz="2000" b="1" cap="all" spc="250" dirty="0">
              <a:solidFill>
                <a:srgbClr val="009999"/>
              </a:solidFill>
              <a:latin typeface="Bookman Old Style" pitchFamily="18" charset="0"/>
              <a:ea typeface="+mn-ea"/>
              <a:cs typeface="+mn-cs"/>
            </a:endParaRPr>
          </a:p>
        </p:txBody>
      </p:sp>
      <p:sp>
        <p:nvSpPr>
          <p:cNvPr id="6" name="Rectangle 5"/>
          <p:cNvSpPr/>
          <p:nvPr/>
        </p:nvSpPr>
        <p:spPr>
          <a:xfrm>
            <a:off x="718458" y="1216025"/>
            <a:ext cx="10933612" cy="4695131"/>
          </a:xfrm>
          <a:prstGeom prst="rect">
            <a:avLst/>
          </a:prstGeom>
        </p:spPr>
        <p:txBody>
          <a:bodyPr wrap="square">
            <a:spAutoFit/>
          </a:bodyPr>
          <a:lstStyle/>
          <a:p>
            <a:pPr marL="879475" lvl="2" indent="-285750" algn="just">
              <a:lnSpc>
                <a:spcPct val="150000"/>
              </a:lnSpc>
              <a:spcBef>
                <a:spcPct val="20000"/>
              </a:spcBef>
              <a:buSzPct val="75000"/>
              <a:buFont typeface="Wingdings" panose="05000000000000000000" pitchFamily="2" charset="2"/>
              <a:buChar char="Ø"/>
            </a:pPr>
            <a:r>
              <a:rPr lang="en-GB" sz="1600" dirty="0">
                <a:latin typeface="Bookman Old Style" panose="02050604050505020204" pitchFamily="18" charset="0"/>
              </a:rPr>
              <a:t> </a:t>
            </a:r>
            <a:r>
              <a:rPr lang="en-GB" sz="1600" b="1" dirty="0" smtClean="0">
                <a:latin typeface="Bookman Old Style" panose="02050604050505020204" pitchFamily="18" charset="0"/>
              </a:rPr>
              <a:t>ABUSE OF COURT PROCESS</a:t>
            </a:r>
            <a:endParaRPr lang="en-GB" sz="1600" b="1" dirty="0">
              <a:latin typeface="Bookman Old Style" panose="02050604050505020204" pitchFamily="18" charset="0"/>
            </a:endParaRPr>
          </a:p>
          <a:p>
            <a:pPr marL="879475" lvl="2" indent="-285750" algn="just">
              <a:lnSpc>
                <a:spcPct val="150000"/>
              </a:lnSpc>
              <a:spcBef>
                <a:spcPct val="20000"/>
              </a:spcBef>
              <a:buSzPct val="109000"/>
              <a:buFont typeface="Arial" panose="020B0604020202020204" pitchFamily="34" charset="0"/>
              <a:buChar char="•"/>
            </a:pPr>
            <a:r>
              <a:rPr lang="en-US" sz="1600" dirty="0" smtClean="0">
                <a:latin typeface="Bookman Old Style" panose="02050604050505020204" pitchFamily="18" charset="0"/>
              </a:rPr>
              <a:t>An </a:t>
            </a:r>
            <a:r>
              <a:rPr lang="en-US" sz="1600" dirty="0">
                <a:latin typeface="Bookman Old Style" panose="02050604050505020204" pitchFamily="18" charset="0"/>
              </a:rPr>
              <a:t>abuse of court process is the multiplicity of suits or proceedings by the parties in respect of the same subject matter and issues whether in the same court or different </a:t>
            </a:r>
            <a:r>
              <a:rPr lang="en-US" sz="1600" dirty="0" smtClean="0">
                <a:latin typeface="Bookman Old Style" panose="02050604050505020204" pitchFamily="18" charset="0"/>
              </a:rPr>
              <a:t>courts.</a:t>
            </a:r>
          </a:p>
          <a:p>
            <a:pPr marL="593725" lvl="2" algn="just">
              <a:lnSpc>
                <a:spcPct val="150000"/>
              </a:lnSpc>
              <a:spcBef>
                <a:spcPct val="20000"/>
              </a:spcBef>
              <a:buSzPct val="109000"/>
            </a:pPr>
            <a:endParaRPr lang="en-US" sz="800" dirty="0">
              <a:latin typeface="Bookman Old Style" panose="02050604050505020204" pitchFamily="18" charset="0"/>
            </a:endParaRPr>
          </a:p>
          <a:p>
            <a:pPr marL="879475" lvl="2" indent="-285750" algn="just">
              <a:lnSpc>
                <a:spcPct val="150000"/>
              </a:lnSpc>
              <a:spcBef>
                <a:spcPct val="20000"/>
              </a:spcBef>
              <a:buSzPct val="109000"/>
              <a:buFont typeface="Arial" panose="020B0604020202020204" pitchFamily="34" charset="0"/>
              <a:buChar char="•"/>
            </a:pPr>
            <a:r>
              <a:rPr lang="en-US" sz="1600" dirty="0" smtClean="0">
                <a:latin typeface="Bookman Old Style" panose="02050604050505020204" pitchFamily="18" charset="0"/>
              </a:rPr>
              <a:t>This is very imperative and the Federal High Court Civil Procedure Rules, 2019 in fact requires an </a:t>
            </a:r>
            <a:r>
              <a:rPr lang="en-US" sz="1600" dirty="0">
                <a:latin typeface="Bookman Old Style" panose="02050604050505020204" pitchFamily="18" charset="0"/>
              </a:rPr>
              <a:t>Affidavit of non-multiplicity of </a:t>
            </a:r>
            <a:r>
              <a:rPr lang="en-US" sz="1600" dirty="0" smtClean="0">
                <a:latin typeface="Bookman Old Style" panose="02050604050505020204" pitchFamily="18" charset="0"/>
              </a:rPr>
              <a:t>action to be filed alongside an originating process </a:t>
            </a:r>
            <a:r>
              <a:rPr lang="en-US" sz="1600" dirty="0">
                <a:latin typeface="Bookman Old Style" panose="02050604050505020204" pitchFamily="18" charset="0"/>
              </a:rPr>
              <a:t>on </a:t>
            </a:r>
            <a:r>
              <a:rPr lang="en-US" sz="1600" dirty="0" smtClean="0">
                <a:latin typeface="Bookman Old Style" panose="02050604050505020204" pitchFamily="18" charset="0"/>
              </a:rPr>
              <a:t>the same </a:t>
            </a:r>
            <a:r>
              <a:rPr lang="en-US" sz="1600" dirty="0">
                <a:latin typeface="Bookman Old Style" panose="02050604050505020204" pitchFamily="18" charset="0"/>
              </a:rPr>
              <a:t>subject </a:t>
            </a:r>
            <a:r>
              <a:rPr lang="en-US" sz="1600" dirty="0" smtClean="0">
                <a:latin typeface="Bookman Old Style" panose="02050604050505020204" pitchFamily="18" charset="0"/>
              </a:rPr>
              <a:t>matter.</a:t>
            </a:r>
          </a:p>
          <a:p>
            <a:pPr marL="593725" lvl="2" algn="just">
              <a:lnSpc>
                <a:spcPct val="150000"/>
              </a:lnSpc>
              <a:spcBef>
                <a:spcPct val="20000"/>
              </a:spcBef>
              <a:buSzPct val="109000"/>
            </a:pPr>
            <a:endParaRPr lang="en-US" sz="700" dirty="0" smtClean="0">
              <a:latin typeface="Bookman Old Style" panose="02050604050505020204" pitchFamily="18" charset="0"/>
            </a:endParaRPr>
          </a:p>
          <a:p>
            <a:pPr marL="879475" lvl="2" indent="-285750" algn="just">
              <a:lnSpc>
                <a:spcPct val="150000"/>
              </a:lnSpc>
              <a:spcBef>
                <a:spcPct val="20000"/>
              </a:spcBef>
              <a:buSzPct val="109000"/>
              <a:buFont typeface="Arial" panose="020B0604020202020204" pitchFamily="34" charset="0"/>
              <a:buChar char="•"/>
            </a:pPr>
            <a:r>
              <a:rPr lang="en-US" sz="1600" dirty="0" smtClean="0">
                <a:latin typeface="Bookman Old Style" panose="02050604050505020204" pitchFamily="18" charset="0"/>
              </a:rPr>
              <a:t>No </a:t>
            </a:r>
            <a:r>
              <a:rPr lang="en-US" sz="1600" dirty="0">
                <a:latin typeface="Bookman Old Style" panose="02050604050505020204" pitchFamily="18" charset="0"/>
              </a:rPr>
              <a:t>matter how meritorious the case of a party may be once it is found to be an abuse of the Court processes, </a:t>
            </a:r>
            <a:r>
              <a:rPr lang="en-US" sz="1600" dirty="0" smtClean="0">
                <a:latin typeface="Bookman Old Style" panose="02050604050505020204" pitchFamily="18" charset="0"/>
              </a:rPr>
              <a:t>it becomes </a:t>
            </a:r>
            <a:r>
              <a:rPr lang="en-US" sz="1600" dirty="0">
                <a:latin typeface="Bookman Old Style" panose="02050604050505020204" pitchFamily="18" charset="0"/>
              </a:rPr>
              <a:t>a closed chapter and the end of the road for </a:t>
            </a:r>
            <a:r>
              <a:rPr lang="en-US" sz="1600" dirty="0" smtClean="0">
                <a:latin typeface="Bookman Old Style" panose="02050604050505020204" pitchFamily="18" charset="0"/>
              </a:rPr>
              <a:t>where such </a:t>
            </a:r>
            <a:r>
              <a:rPr lang="en-US" sz="1600" dirty="0">
                <a:latin typeface="Bookman Old Style" panose="02050604050505020204" pitchFamily="18" charset="0"/>
              </a:rPr>
              <a:t>a matter </a:t>
            </a:r>
            <a:r>
              <a:rPr lang="en-US" sz="1600" dirty="0" smtClean="0">
                <a:latin typeface="Bookman Old Style" panose="02050604050505020204" pitchFamily="18" charset="0"/>
              </a:rPr>
              <a:t>is instituted in </a:t>
            </a:r>
            <a:r>
              <a:rPr lang="en-US" sz="1600" dirty="0">
                <a:latin typeface="Bookman Old Style" panose="02050604050505020204" pitchFamily="18" charset="0"/>
              </a:rPr>
              <a:t>abuse of the process of the </a:t>
            </a:r>
            <a:r>
              <a:rPr lang="en-US" sz="1600" dirty="0" smtClean="0">
                <a:latin typeface="Bookman Old Style" panose="02050604050505020204" pitchFamily="18" charset="0"/>
              </a:rPr>
              <a:t>Court. Abuse of Court process robs a Court of </a:t>
            </a:r>
            <a:r>
              <a:rPr lang="en-US" sz="1600" dirty="0">
                <a:latin typeface="Bookman Old Style" panose="02050604050505020204" pitchFamily="18" charset="0"/>
              </a:rPr>
              <a:t>its jurisdiction to hear and determine such a suit or matter or even an appeal or application instituted in the abuse of its </a:t>
            </a:r>
            <a:r>
              <a:rPr lang="en-US" sz="1600" dirty="0" smtClean="0">
                <a:latin typeface="Bookman Old Style" panose="02050604050505020204" pitchFamily="18" charset="0"/>
              </a:rPr>
              <a:t>process. </a:t>
            </a:r>
            <a:r>
              <a:rPr lang="en-US" sz="1600" i="1" dirty="0">
                <a:latin typeface="Bookman Old Style" panose="02050604050505020204" pitchFamily="18" charset="0"/>
              </a:rPr>
              <a:t>DOGARI v. WAZIRI &amp; ANOR (2016) LPELR-40320 (CA) </a:t>
            </a:r>
          </a:p>
        </p:txBody>
      </p:sp>
      <p:sp>
        <p:nvSpPr>
          <p:cNvPr id="7"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2525536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
        <p:nvSpPr>
          <p:cNvPr id="5" name="Rectangle 4"/>
          <p:cNvSpPr/>
          <p:nvPr/>
        </p:nvSpPr>
        <p:spPr>
          <a:xfrm>
            <a:off x="5107588" y="3244334"/>
            <a:ext cx="1976823" cy="369332"/>
          </a:xfrm>
          <a:prstGeom prst="rect">
            <a:avLst/>
          </a:prstGeom>
        </p:spPr>
        <p:txBody>
          <a:bodyPr wrap="none">
            <a:spAutoFit/>
          </a:bodyPr>
          <a:lstStyle/>
          <a:p>
            <a:r>
              <a:rPr lang="en-US" b="1" cap="all" spc="250" dirty="0">
                <a:solidFill>
                  <a:srgbClr val="009999"/>
                </a:solidFill>
                <a:latin typeface="Bookman Old Style" pitchFamily="18" charset="0"/>
              </a:rPr>
              <a:t>DEFINITION</a:t>
            </a:r>
            <a:endParaRPr lang="en-US" dirty="0"/>
          </a:p>
        </p:txBody>
      </p:sp>
      <p:pic>
        <p:nvPicPr>
          <p:cNvPr id="6" name="Picture 2" descr="Powerpoint B-G - Continuation"/>
          <p:cNvPicPr>
            <a:picLocks noChangeAspect="1" noChangeArrowheads="1"/>
          </p:cNvPicPr>
          <p:nvPr/>
        </p:nvPicPr>
        <p:blipFill>
          <a:blip r:embed="rId2" cstate="print"/>
          <a:srcRect/>
          <a:stretch>
            <a:fillRect/>
          </a:stretch>
        </p:blipFill>
        <p:spPr bwMode="auto">
          <a:xfrm>
            <a:off x="13063" y="19280"/>
            <a:ext cx="12192000" cy="7010400"/>
          </a:xfrm>
          <a:prstGeom prst="rect">
            <a:avLst/>
          </a:prstGeom>
          <a:noFill/>
          <a:ln w="9525">
            <a:noFill/>
            <a:miter lim="800000"/>
            <a:headEnd/>
            <a:tailEnd/>
          </a:ln>
        </p:spPr>
      </p:pic>
      <p:sp>
        <p:nvSpPr>
          <p:cNvPr id="7" name="Rectangle 3"/>
          <p:cNvSpPr txBox="1">
            <a:spLocks noChangeArrowheads="1"/>
          </p:cNvSpPr>
          <p:nvPr/>
        </p:nvSpPr>
        <p:spPr>
          <a:xfrm>
            <a:off x="3200400" y="228600"/>
            <a:ext cx="6324600" cy="9144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200" b="1" cap="all" spc="250" dirty="0" smtClean="0">
                <a:solidFill>
                  <a:srgbClr val="009999"/>
                </a:solidFill>
                <a:latin typeface="Bookman Old Style" pitchFamily="18" charset="0"/>
                <a:ea typeface="+mn-ea"/>
                <a:cs typeface="+mn-cs"/>
              </a:rPr>
              <a:t>TABLE OF CONTENT</a:t>
            </a:r>
            <a:endParaRPr lang="en-US" sz="2200" b="1" cap="all" spc="250" dirty="0">
              <a:solidFill>
                <a:srgbClr val="009999"/>
              </a:solidFill>
              <a:latin typeface="Bookman Old Style" pitchFamily="18" charset="0"/>
              <a:ea typeface="+mn-ea"/>
              <a:cs typeface="+mn-cs"/>
            </a:endParaRPr>
          </a:p>
        </p:txBody>
      </p:sp>
      <p:sp>
        <p:nvSpPr>
          <p:cNvPr id="8" name="Footer Placeholder 1"/>
          <p:cNvSpPr>
            <a:spLocks noGrp="1"/>
          </p:cNvSpPr>
          <p:nvPr>
            <p:ph type="ftr" sz="quarter" idx="11"/>
          </p:nvPr>
        </p:nvSpPr>
        <p:spPr>
          <a:xfrm>
            <a:off x="4169228" y="6492875"/>
            <a:ext cx="4114800" cy="365125"/>
          </a:xfrm>
        </p:spPr>
        <p:txBody>
          <a:bodyPr/>
          <a:lstStyle/>
          <a:p>
            <a:pPr>
              <a:defRPr/>
            </a:pPr>
            <a:r>
              <a:rPr lang="en-US" dirty="0" smtClean="0"/>
              <a:t>PUC</a:t>
            </a:r>
            <a:endParaRPr lang="en-US" dirty="0"/>
          </a:p>
        </p:txBody>
      </p:sp>
      <p:sp>
        <p:nvSpPr>
          <p:cNvPr id="9" name="Content Placeholder 14"/>
          <p:cNvSpPr txBox="1">
            <a:spLocks/>
          </p:cNvSpPr>
          <p:nvPr/>
        </p:nvSpPr>
        <p:spPr>
          <a:xfrm>
            <a:off x="1229059" y="1716522"/>
            <a:ext cx="4682932" cy="4383832"/>
          </a:xfrm>
          <a:prstGeom prst="rect">
            <a:avLst/>
          </a:prstGeom>
          <a:ln w="12700" cap="flat" cmpd="sng" algn="ctr">
            <a:noFill/>
            <a:prstDash val="solid"/>
            <a:miter lim="800000"/>
          </a:ln>
          <a:effectLst>
            <a:glow rad="228600">
              <a:schemeClr val="accent6">
                <a:satMod val="175000"/>
                <a:alpha val="40000"/>
              </a:schemeClr>
            </a:glow>
            <a:innerShdw blurRad="63500" dist="50800" dir="2700000">
              <a:prstClr val="black">
                <a:alpha val="50000"/>
              </a:prstClr>
            </a:innerShdw>
          </a:effectLst>
        </p:spPr>
        <p:style>
          <a:lnRef idx="2">
            <a:schemeClr val="dk1"/>
          </a:lnRef>
          <a:fillRef idx="1">
            <a:schemeClr val="lt1"/>
          </a:fillRef>
          <a:effectRef idx="0">
            <a:schemeClr val="dk1"/>
          </a:effectRef>
          <a:fontRef idx="minor">
            <a:schemeClr val="dk1"/>
          </a:fontRef>
        </p:style>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457200" indent="-457200" algn="just">
              <a:lnSpc>
                <a:spcPct val="150000"/>
              </a:lnSpc>
              <a:buFont typeface="+mj-lt"/>
              <a:buAutoNum type="alphaUcPeriod"/>
            </a:pPr>
            <a:r>
              <a:rPr lang="en-US" sz="1500" dirty="0" smtClean="0">
                <a:solidFill>
                  <a:prstClr val="black"/>
                </a:solidFill>
                <a:latin typeface="Bookman Old Style" panose="02050604050505020204" pitchFamily="18" charset="0"/>
              </a:rPr>
              <a:t>Nature and Classification</a:t>
            </a:r>
          </a:p>
          <a:p>
            <a:pPr marL="457200" indent="-457200" algn="just">
              <a:lnSpc>
                <a:spcPct val="150000"/>
              </a:lnSpc>
              <a:buFont typeface="+mj-lt"/>
              <a:buAutoNum type="alphaUcPeriod"/>
            </a:pPr>
            <a:r>
              <a:rPr lang="en-US" sz="1500" dirty="0" smtClean="0">
                <a:latin typeface="Bookman Old Style" panose="02050604050505020204" pitchFamily="18" charset="0"/>
              </a:rPr>
              <a:t>Forms/Types and Applicable proceedings</a:t>
            </a:r>
          </a:p>
          <a:p>
            <a:pPr marL="457200" indent="-457200" algn="just">
              <a:lnSpc>
                <a:spcPct val="150000"/>
              </a:lnSpc>
              <a:buFont typeface="+mj-lt"/>
              <a:buAutoNum type="alphaUcPeriod"/>
            </a:pPr>
            <a:r>
              <a:rPr lang="en-US" sz="1500" dirty="0">
                <a:latin typeface="Bookman Old Style" panose="02050604050505020204" pitchFamily="18" charset="0"/>
              </a:rPr>
              <a:t> </a:t>
            </a:r>
            <a:r>
              <a:rPr lang="en-US" sz="1500" dirty="0" smtClean="0">
                <a:latin typeface="Bookman Old Style" panose="02050604050505020204" pitchFamily="18" charset="0"/>
              </a:rPr>
              <a:t>Accompanying processes</a:t>
            </a:r>
          </a:p>
          <a:p>
            <a:pPr marL="457200" indent="-457200" algn="just">
              <a:lnSpc>
                <a:spcPct val="150000"/>
              </a:lnSpc>
              <a:buFont typeface="+mj-lt"/>
              <a:buAutoNum type="alphaUcPeriod"/>
            </a:pPr>
            <a:r>
              <a:rPr lang="en-US" sz="1500" dirty="0">
                <a:latin typeface="Bookman Old Style" panose="02050604050505020204" pitchFamily="18" charset="0"/>
              </a:rPr>
              <a:t> </a:t>
            </a:r>
            <a:r>
              <a:rPr lang="en-US" sz="1500" dirty="0" smtClean="0">
                <a:latin typeface="Bookman Old Style" panose="02050604050505020204" pitchFamily="18" charset="0"/>
              </a:rPr>
              <a:t>Lifespan and renewal of Originating processes</a:t>
            </a:r>
          </a:p>
          <a:p>
            <a:pPr marL="457200" indent="-457200" algn="just">
              <a:lnSpc>
                <a:spcPct val="150000"/>
              </a:lnSpc>
              <a:buFont typeface="+mj-lt"/>
              <a:buAutoNum type="alphaUcPeriod"/>
            </a:pPr>
            <a:r>
              <a:rPr lang="en-US" sz="1500" dirty="0" smtClean="0">
                <a:latin typeface="Bookman Old Style" panose="02050604050505020204" pitchFamily="18" charset="0"/>
              </a:rPr>
              <a:t>Service of originating processes within jurisdiction</a:t>
            </a:r>
          </a:p>
          <a:p>
            <a:pPr marL="457200" indent="-457200" algn="just">
              <a:lnSpc>
                <a:spcPct val="150000"/>
              </a:lnSpc>
              <a:buFont typeface="+mj-lt"/>
              <a:buAutoNum type="alphaUcPeriod"/>
            </a:pPr>
            <a:r>
              <a:rPr lang="en-US" sz="1500" dirty="0">
                <a:latin typeface="Bookman Old Style" panose="02050604050505020204" pitchFamily="18" charset="0"/>
              </a:rPr>
              <a:t>Service of originating processes outside </a:t>
            </a:r>
            <a:r>
              <a:rPr lang="en-US" sz="1500" dirty="0" smtClean="0">
                <a:latin typeface="Bookman Old Style" panose="02050604050505020204" pitchFamily="18" charset="0"/>
              </a:rPr>
              <a:t>jurisdiction</a:t>
            </a:r>
          </a:p>
          <a:p>
            <a:pPr marL="457200" indent="-457200" algn="just">
              <a:lnSpc>
                <a:spcPct val="150000"/>
              </a:lnSpc>
              <a:buFont typeface="+mj-lt"/>
              <a:buAutoNum type="alphaUcPeriod"/>
            </a:pPr>
            <a:r>
              <a:rPr lang="en-US" sz="1500" dirty="0" smtClean="0">
                <a:latin typeface="Bookman Old Style" panose="02050604050505020204" pitchFamily="18" charset="0"/>
              </a:rPr>
              <a:t>Essential Features of an originating processes</a:t>
            </a:r>
          </a:p>
          <a:p>
            <a:pPr marL="457200" indent="-457200" algn="just">
              <a:lnSpc>
                <a:spcPct val="150000"/>
              </a:lnSpc>
              <a:buFont typeface="+mj-lt"/>
              <a:buAutoNum type="alphaUcPeriod"/>
            </a:pPr>
            <a:r>
              <a:rPr lang="en-US" sz="1500" dirty="0" smtClean="0">
                <a:latin typeface="Bookman Old Style" panose="02050604050505020204" pitchFamily="18" charset="0"/>
              </a:rPr>
              <a:t>Appropriate processes in response to originating processes</a:t>
            </a:r>
          </a:p>
          <a:p>
            <a:pPr marL="457200" indent="-457200" algn="just">
              <a:lnSpc>
                <a:spcPct val="150000"/>
              </a:lnSpc>
              <a:buFont typeface="+mj-lt"/>
              <a:buAutoNum type="alphaUcPeriod"/>
            </a:pPr>
            <a:endParaRPr lang="en-US" sz="1400" dirty="0">
              <a:latin typeface="Bookman Old Style" panose="02050604050505020204" pitchFamily="18" charset="0"/>
            </a:endParaRPr>
          </a:p>
        </p:txBody>
      </p:sp>
      <p:sp>
        <p:nvSpPr>
          <p:cNvPr id="10" name="Content Placeholder 14"/>
          <p:cNvSpPr txBox="1">
            <a:spLocks/>
          </p:cNvSpPr>
          <p:nvPr/>
        </p:nvSpPr>
        <p:spPr>
          <a:xfrm>
            <a:off x="6156988" y="1716522"/>
            <a:ext cx="4682932" cy="4383832"/>
          </a:xfrm>
          <a:prstGeom prst="rect">
            <a:avLst/>
          </a:prstGeom>
          <a:ln w="12700" cap="flat" cmpd="sng" algn="ctr">
            <a:noFill/>
            <a:prstDash val="solid"/>
            <a:miter lim="800000"/>
          </a:ln>
          <a:effectLst>
            <a:glow rad="228600">
              <a:schemeClr val="accent6">
                <a:satMod val="175000"/>
                <a:alpha val="40000"/>
              </a:schemeClr>
            </a:glow>
            <a:innerShdw blurRad="63500" dist="50800" dir="2700000">
              <a:prstClr val="black">
                <a:alpha val="50000"/>
              </a:prstClr>
            </a:innerShdw>
          </a:effectLst>
        </p:spPr>
        <p:style>
          <a:lnRef idx="2">
            <a:schemeClr val="dk1"/>
          </a:lnRef>
          <a:fillRef idx="1">
            <a:schemeClr val="lt1"/>
          </a:fillRef>
          <a:effectRef idx="0">
            <a:schemeClr val="dk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457200" indent="-457200" algn="just">
              <a:lnSpc>
                <a:spcPct val="140000"/>
              </a:lnSpc>
              <a:buFont typeface="+mj-lt"/>
              <a:buAutoNum type="alphaUcPeriod" startAt="9"/>
            </a:pPr>
            <a:r>
              <a:rPr lang="en-US" sz="1400" dirty="0" smtClean="0">
                <a:latin typeface="Bookman Old Style" panose="02050604050505020204" pitchFamily="18" charset="0"/>
              </a:rPr>
              <a:t>Duration/timeline within which to respond to an originating process</a:t>
            </a:r>
          </a:p>
          <a:p>
            <a:pPr marL="457200" indent="-457200" algn="just">
              <a:lnSpc>
                <a:spcPct val="140000"/>
              </a:lnSpc>
              <a:buFont typeface="+mj-lt"/>
              <a:buAutoNum type="alphaUcPeriod" startAt="9"/>
            </a:pPr>
            <a:r>
              <a:rPr lang="en-US" sz="1400" dirty="0" smtClean="0">
                <a:latin typeface="Bookman Old Style" panose="02050604050505020204" pitchFamily="18" charset="0"/>
              </a:rPr>
              <a:t>Notice </a:t>
            </a:r>
            <a:r>
              <a:rPr lang="en-US" sz="1400" dirty="0">
                <a:latin typeface="Bookman Old Style" panose="02050604050505020204" pitchFamily="18" charset="0"/>
              </a:rPr>
              <a:t>of Appeal</a:t>
            </a:r>
          </a:p>
          <a:p>
            <a:pPr marL="457200" indent="-457200" algn="just">
              <a:lnSpc>
                <a:spcPct val="140000"/>
              </a:lnSpc>
              <a:buFont typeface="+mj-lt"/>
              <a:buAutoNum type="alphaUcPeriod" startAt="9"/>
            </a:pPr>
            <a:r>
              <a:rPr lang="en-US" sz="1400" dirty="0">
                <a:latin typeface="Bookman Old Style" panose="02050604050505020204" pitchFamily="18" charset="0"/>
              </a:rPr>
              <a:t>Possible defects in originating processes and effects</a:t>
            </a:r>
            <a:r>
              <a:rPr lang="en-US" sz="1400" dirty="0" smtClean="0">
                <a:latin typeface="Bookman Old Style" panose="02050604050505020204" pitchFamily="18" charset="0"/>
              </a:rPr>
              <a:t>.</a:t>
            </a:r>
            <a:endParaRPr lang="en-US" sz="1400" dirty="0">
              <a:latin typeface="Bookman Old Style" panose="02050604050505020204" pitchFamily="18" charset="0"/>
            </a:endParaRPr>
          </a:p>
          <a:p>
            <a:pPr marL="457200" indent="-457200" algn="just">
              <a:lnSpc>
                <a:spcPct val="140000"/>
              </a:lnSpc>
              <a:buFont typeface="+mj-lt"/>
              <a:buAutoNum type="alphaUcPeriod" startAt="9"/>
            </a:pPr>
            <a:r>
              <a:rPr lang="en-US" sz="1400" dirty="0" smtClean="0">
                <a:latin typeface="Bookman Old Style" panose="02050604050505020204" pitchFamily="18" charset="0"/>
              </a:rPr>
              <a:t>Nature </a:t>
            </a:r>
            <a:r>
              <a:rPr lang="en-US" sz="1400" dirty="0">
                <a:latin typeface="Bookman Old Style" panose="02050604050505020204" pitchFamily="18" charset="0"/>
              </a:rPr>
              <a:t>and Reasons for Interlocutory </a:t>
            </a:r>
            <a:r>
              <a:rPr lang="en-US" sz="1400" dirty="0" smtClean="0">
                <a:latin typeface="Bookman Old Style" panose="02050604050505020204" pitchFamily="18" charset="0"/>
              </a:rPr>
              <a:t>Applications</a:t>
            </a:r>
            <a:endParaRPr lang="en-US" sz="1400" dirty="0">
              <a:latin typeface="Bookman Old Style" panose="02050604050505020204" pitchFamily="18" charset="0"/>
            </a:endParaRPr>
          </a:p>
          <a:p>
            <a:pPr marL="457200" indent="-457200" algn="just">
              <a:lnSpc>
                <a:spcPct val="140000"/>
              </a:lnSpc>
              <a:buFont typeface="+mj-lt"/>
              <a:buAutoNum type="alphaUcPeriod" startAt="9"/>
            </a:pPr>
            <a:r>
              <a:rPr lang="en-US" sz="1400" dirty="0">
                <a:latin typeface="Bookman Old Style" panose="02050604050505020204" pitchFamily="18" charset="0"/>
              </a:rPr>
              <a:t>Mode of Applying to </a:t>
            </a:r>
            <a:r>
              <a:rPr lang="en-US" sz="1400" dirty="0" smtClean="0">
                <a:latin typeface="Bookman Old Style" panose="02050604050505020204" pitchFamily="18" charset="0"/>
              </a:rPr>
              <a:t>Court</a:t>
            </a:r>
            <a:endParaRPr lang="en-US" sz="1400" dirty="0">
              <a:latin typeface="Bookman Old Style" panose="02050604050505020204" pitchFamily="18" charset="0"/>
            </a:endParaRPr>
          </a:p>
          <a:p>
            <a:pPr marL="457200" indent="-457200" algn="just">
              <a:lnSpc>
                <a:spcPct val="140000"/>
              </a:lnSpc>
              <a:buFont typeface="+mj-lt"/>
              <a:buAutoNum type="alphaUcPeriod" startAt="9"/>
            </a:pPr>
            <a:r>
              <a:rPr lang="en-US" sz="1400" dirty="0" smtClean="0">
                <a:latin typeface="Bookman Old Style" panose="02050604050505020204" pitchFamily="18" charset="0"/>
              </a:rPr>
              <a:t>Response </a:t>
            </a:r>
            <a:r>
              <a:rPr lang="en-US" sz="1400" dirty="0">
                <a:latin typeface="Bookman Old Style" panose="02050604050505020204" pitchFamily="18" charset="0"/>
              </a:rPr>
              <a:t>to Motions: Counter </a:t>
            </a:r>
            <a:r>
              <a:rPr lang="en-US" sz="1400" dirty="0" smtClean="0">
                <a:latin typeface="Bookman Old Style" panose="02050604050505020204" pitchFamily="18" charset="0"/>
              </a:rPr>
              <a:t>Affidavits</a:t>
            </a:r>
            <a:endParaRPr lang="en-US" sz="1400" dirty="0">
              <a:latin typeface="Bookman Old Style" panose="02050604050505020204" pitchFamily="18" charset="0"/>
            </a:endParaRPr>
          </a:p>
          <a:p>
            <a:pPr marL="457200" indent="-457200" algn="just">
              <a:lnSpc>
                <a:spcPct val="140000"/>
              </a:lnSpc>
              <a:buFont typeface="+mj-lt"/>
              <a:buAutoNum type="alphaUcPeriod" startAt="9"/>
            </a:pPr>
            <a:r>
              <a:rPr lang="en-US" sz="1400" dirty="0">
                <a:latin typeface="Bookman Old Style" panose="02050604050505020204" pitchFamily="18" charset="0"/>
              </a:rPr>
              <a:t>Priority of Hearing </a:t>
            </a:r>
            <a:r>
              <a:rPr lang="en-US" sz="1400" dirty="0" smtClean="0">
                <a:latin typeface="Bookman Old Style" panose="02050604050505020204" pitchFamily="18" charset="0"/>
              </a:rPr>
              <a:t>Applications</a:t>
            </a:r>
            <a:endParaRPr lang="en-US" sz="1400" dirty="0">
              <a:latin typeface="Bookman Old Style" panose="02050604050505020204" pitchFamily="18" charset="0"/>
            </a:endParaRPr>
          </a:p>
          <a:p>
            <a:pPr marL="457200" indent="-457200" algn="just">
              <a:lnSpc>
                <a:spcPct val="140000"/>
              </a:lnSpc>
              <a:buFont typeface="+mj-lt"/>
              <a:buAutoNum type="alphaUcPeriod" startAt="9"/>
            </a:pPr>
            <a:r>
              <a:rPr lang="en-US" sz="1400" dirty="0">
                <a:latin typeface="Bookman Old Style" panose="02050604050505020204" pitchFamily="18" charset="0"/>
              </a:rPr>
              <a:t>Types of Interlocutory </a:t>
            </a:r>
            <a:r>
              <a:rPr lang="en-US" sz="1400" dirty="0" smtClean="0">
                <a:latin typeface="Bookman Old Style" panose="02050604050505020204" pitchFamily="18" charset="0"/>
              </a:rPr>
              <a:t>Applications</a:t>
            </a:r>
            <a:endParaRPr lang="en-US" sz="1400" dirty="0">
              <a:latin typeface="Bookman Old Style" panose="02050604050505020204" pitchFamily="18" charset="0"/>
            </a:endParaRPr>
          </a:p>
        </p:txBody>
      </p:sp>
    </p:spTree>
    <p:extLst>
      <p:ext uri="{BB962C8B-B14F-4D97-AF65-F5344CB8AC3E}">
        <p14:creationId xmlns:p14="http://schemas.microsoft.com/office/powerpoint/2010/main" val="29049884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Powerpoint B-G - Continuation"/>
          <p:cNvPicPr>
            <a:picLocks noChangeAspect="1" noChangeArrowheads="1"/>
          </p:cNvPicPr>
          <p:nvPr/>
        </p:nvPicPr>
        <p:blipFill>
          <a:blip r:embed="rId3" cstate="print"/>
          <a:srcRect/>
          <a:stretch>
            <a:fillRect/>
          </a:stretch>
        </p:blipFill>
        <p:spPr bwMode="auto">
          <a:xfrm>
            <a:off x="0" y="0"/>
            <a:ext cx="12191999" cy="6848476"/>
          </a:xfrm>
          <a:prstGeom prst="rect">
            <a:avLst/>
          </a:prstGeom>
          <a:noFill/>
          <a:ln w="9525">
            <a:noFill/>
            <a:miter lim="800000"/>
            <a:headEnd/>
            <a:tailEnd/>
          </a:ln>
        </p:spPr>
      </p:pic>
      <p:sp>
        <p:nvSpPr>
          <p:cNvPr id="6147" name="Rectangle 3"/>
          <p:cNvSpPr>
            <a:spLocks noGrp="1" noChangeArrowheads="1"/>
          </p:cNvSpPr>
          <p:nvPr>
            <p:ph type="title"/>
          </p:nvPr>
        </p:nvSpPr>
        <p:spPr>
          <a:xfrm>
            <a:off x="3200400" y="274638"/>
            <a:ext cx="7010400" cy="639762"/>
          </a:xfrm>
        </p:spPr>
        <p:txBody>
          <a:bodyPr rtlCol="0">
            <a:noAutofit/>
          </a:bodyPr>
          <a:lstStyle/>
          <a:p>
            <a:pPr>
              <a:defRPr/>
            </a:pPr>
            <a:r>
              <a:rPr lang="en-US" sz="1800" dirty="0" smtClean="0">
                <a:latin typeface="Bookman Old Style" panose="02050604050505020204" pitchFamily="18" charset="0"/>
              </a:rPr>
              <a:t/>
            </a:r>
            <a:br>
              <a:rPr lang="en-US" sz="1800" dirty="0" smtClean="0">
                <a:latin typeface="Bookman Old Style" panose="02050604050505020204" pitchFamily="18" charset="0"/>
              </a:rPr>
            </a:br>
            <a:r>
              <a:rPr lang="en-US" sz="1800" b="1" dirty="0" smtClean="0">
                <a:latin typeface="Bookman Old Style" panose="02050604050505020204" pitchFamily="18" charset="0"/>
              </a:rPr>
              <a:t>POSSIBLE DEFECTS IN ORIGINATING PROCESSES AND EFFECTS</a:t>
            </a:r>
            <a:r>
              <a:rPr lang="en-US" sz="1800" dirty="0">
                <a:latin typeface="Bookman Old Style" panose="02050604050505020204" pitchFamily="18" charset="0"/>
              </a:rPr>
              <a:t/>
            </a:r>
            <a:br>
              <a:rPr lang="en-US" sz="1800" dirty="0">
                <a:latin typeface="Bookman Old Style" panose="02050604050505020204" pitchFamily="18" charset="0"/>
              </a:rPr>
            </a:br>
            <a:endParaRPr lang="en-US" sz="1800" b="1" spc="250" dirty="0">
              <a:solidFill>
                <a:srgbClr val="068D94"/>
              </a:solidFill>
              <a:latin typeface="Bookman Old Style" pitchFamily="18" charset="0"/>
              <a:ea typeface="+mn-ea"/>
              <a:cs typeface="+mn-cs"/>
            </a:endParaRPr>
          </a:p>
        </p:txBody>
      </p:sp>
      <p:sp>
        <p:nvSpPr>
          <p:cNvPr id="14340" name="TextBox 13"/>
          <p:cNvSpPr txBox="1">
            <a:spLocks noChangeArrowheads="1"/>
          </p:cNvSpPr>
          <p:nvPr/>
        </p:nvSpPr>
        <p:spPr bwMode="auto">
          <a:xfrm>
            <a:off x="1676400" y="6324601"/>
            <a:ext cx="184150" cy="523875"/>
          </a:xfrm>
          <a:prstGeom prst="rect">
            <a:avLst/>
          </a:prstGeom>
          <a:noFill/>
          <a:ln w="9525">
            <a:noFill/>
            <a:miter lim="800000"/>
            <a:headEnd/>
            <a:tailEnd/>
          </a:ln>
        </p:spPr>
        <p:txBody>
          <a:bodyPr wrap="none">
            <a:spAutoFit/>
          </a:bodyPr>
          <a:lstStyle/>
          <a:p>
            <a:endParaRPr lang="en-US" sz="1400">
              <a:latin typeface="Calibri" pitchFamily="34" charset="0"/>
            </a:endParaRPr>
          </a:p>
          <a:p>
            <a:endParaRPr lang="en-US" sz="1400">
              <a:latin typeface="Calibri" pitchFamily="34" charset="0"/>
            </a:endParaRPr>
          </a:p>
        </p:txBody>
      </p:sp>
      <p:sp>
        <p:nvSpPr>
          <p:cNvPr id="14341" name="Content Placeholder 10"/>
          <p:cNvSpPr>
            <a:spLocks noGrp="1"/>
          </p:cNvSpPr>
          <p:nvPr>
            <p:ph idx="1"/>
          </p:nvPr>
        </p:nvSpPr>
        <p:spPr>
          <a:xfrm>
            <a:off x="640081" y="1343025"/>
            <a:ext cx="11181805" cy="5076825"/>
          </a:xfrm>
        </p:spPr>
        <p:txBody>
          <a:bodyPr>
            <a:normAutofit fontScale="92500" lnSpcReduction="20000"/>
          </a:bodyPr>
          <a:lstStyle/>
          <a:p>
            <a:pPr>
              <a:buFont typeface="Wingdings" panose="05000000000000000000" pitchFamily="2" charset="2"/>
              <a:buChar char="Ø"/>
            </a:pPr>
            <a:r>
              <a:rPr lang="en-US" sz="1600" b="1" dirty="0" smtClean="0">
                <a:latin typeface="Bookman Old Style" panose="02050604050505020204" pitchFamily="18" charset="0"/>
              </a:rPr>
              <a:t>STATUTE OF LIMITATION</a:t>
            </a:r>
          </a:p>
          <a:p>
            <a:pPr algn="just">
              <a:lnSpc>
                <a:spcPct val="150000"/>
              </a:lnSpc>
            </a:pPr>
            <a:r>
              <a:rPr lang="en-US" sz="1600" dirty="0" smtClean="0">
                <a:latin typeface="Bookman Old Style" panose="02050604050505020204" pitchFamily="18" charset="0"/>
              </a:rPr>
              <a:t>A </a:t>
            </a:r>
            <a:r>
              <a:rPr lang="en-US" sz="1600" dirty="0">
                <a:latin typeface="Bookman Old Style" panose="02050604050505020204" pitchFamily="18" charset="0"/>
              </a:rPr>
              <a:t>statute of limitation </a:t>
            </a:r>
            <a:r>
              <a:rPr lang="en-US" sz="1600" dirty="0" smtClean="0">
                <a:latin typeface="Bookman Old Style" panose="02050604050505020204" pitchFamily="18" charset="0"/>
              </a:rPr>
              <a:t>has the effect of barring a claim after a specified period. Proceedings </a:t>
            </a:r>
            <a:r>
              <a:rPr lang="en-US" sz="1600" dirty="0">
                <a:latin typeface="Bookman Old Style" panose="02050604050505020204" pitchFamily="18" charset="0"/>
              </a:rPr>
              <a:t>cannot be instituted outside the prescribed period. Any action instituted outside the prescribed period will be statute barred. </a:t>
            </a:r>
            <a:r>
              <a:rPr lang="en-US" sz="1600" i="1" dirty="0">
                <a:latin typeface="Bookman Old Style" panose="02050604050505020204" pitchFamily="18" charset="0"/>
              </a:rPr>
              <a:t>See </a:t>
            </a:r>
            <a:r>
              <a:rPr lang="en-US" sz="1600" i="1" dirty="0" err="1">
                <a:latin typeface="Bookman Old Style" panose="02050604050505020204" pitchFamily="18" charset="0"/>
              </a:rPr>
              <a:t>Obiefuna</a:t>
            </a:r>
            <a:r>
              <a:rPr lang="en-US" sz="1600" i="1" dirty="0">
                <a:latin typeface="Bookman Old Style" panose="02050604050505020204" pitchFamily="18" charset="0"/>
              </a:rPr>
              <a:t> v. Okoye (1961) 1 SCNLR </a:t>
            </a:r>
            <a:r>
              <a:rPr lang="en-US" sz="1600" i="1" dirty="0" smtClean="0">
                <a:latin typeface="Bookman Old Style" panose="02050604050505020204" pitchFamily="18" charset="0"/>
              </a:rPr>
              <a:t>144.</a:t>
            </a:r>
          </a:p>
          <a:p>
            <a:pPr algn="just">
              <a:lnSpc>
                <a:spcPct val="150000"/>
              </a:lnSpc>
            </a:pPr>
            <a:r>
              <a:rPr lang="en-US" sz="1600" dirty="0" smtClean="0">
                <a:latin typeface="Bookman Old Style" panose="02050604050505020204" pitchFamily="18" charset="0"/>
              </a:rPr>
              <a:t>Any originating process issued in respect of a statute barred issue is therefore an invalid process and same cannot be sustained</a:t>
            </a:r>
            <a:r>
              <a:rPr lang="en-US" sz="1600" dirty="0">
                <a:latin typeface="Bookman Old Style" panose="02050604050505020204" pitchFamily="18" charset="0"/>
              </a:rPr>
              <a:t>. </a:t>
            </a:r>
            <a:endParaRPr lang="en-US" sz="1600" dirty="0" smtClean="0">
              <a:latin typeface="Bookman Old Style" panose="02050604050505020204" pitchFamily="18" charset="0"/>
            </a:endParaRPr>
          </a:p>
          <a:p>
            <a:pPr algn="just">
              <a:lnSpc>
                <a:spcPct val="150000"/>
              </a:lnSpc>
            </a:pPr>
            <a:r>
              <a:rPr lang="en-US" sz="1600" dirty="0" smtClean="0">
                <a:latin typeface="Bookman Old Style" panose="02050604050505020204" pitchFamily="18" charset="0"/>
              </a:rPr>
              <a:t>There </a:t>
            </a:r>
            <a:r>
              <a:rPr lang="en-US" sz="1600" dirty="0">
                <a:latin typeface="Bookman Old Style" panose="02050604050505020204" pitchFamily="18" charset="0"/>
              </a:rPr>
              <a:t>are various limitation period for different subject matter claims. For instance, actions based on simple contracts, recovery of debts and arrears of interest, tortuous malfeasance which includes damages for negligence or breach of a duty of care, account stated, </a:t>
            </a:r>
            <a:r>
              <a:rPr lang="en-US" sz="1600" dirty="0" err="1" smtClean="0">
                <a:latin typeface="Bookman Old Style" panose="02050604050505020204" pitchFamily="18" charset="0"/>
              </a:rPr>
              <a:t>etc</a:t>
            </a:r>
            <a:r>
              <a:rPr lang="en-US" sz="1600" dirty="0">
                <a:latin typeface="Bookman Old Style" panose="02050604050505020204" pitchFamily="18" charset="0"/>
              </a:rPr>
              <a:t>, must be commenced within a period of six (6) years of the occurrence of the injury, loss or damage</a:t>
            </a:r>
            <a:endParaRPr lang="en-US" sz="1600" dirty="0" smtClean="0">
              <a:latin typeface="Bookman Old Style" panose="02050604050505020204" pitchFamily="18" charset="0"/>
            </a:endParaRPr>
          </a:p>
          <a:p>
            <a:pPr marL="0" indent="0" algn="just">
              <a:lnSpc>
                <a:spcPct val="150000"/>
              </a:lnSpc>
              <a:buNone/>
            </a:pPr>
            <a:endParaRPr lang="en-US" sz="400" dirty="0" smtClean="0">
              <a:latin typeface="Bookman Old Style" panose="02050604050505020204" pitchFamily="18" charset="0"/>
            </a:endParaRPr>
          </a:p>
          <a:p>
            <a:pPr algn="just">
              <a:lnSpc>
                <a:spcPct val="150000"/>
              </a:lnSpc>
              <a:buFont typeface="Wingdings" panose="05000000000000000000" pitchFamily="2" charset="2"/>
              <a:buChar char="Ø"/>
            </a:pPr>
            <a:r>
              <a:rPr lang="en-US" sz="1600" b="1" dirty="0" smtClean="0">
                <a:latin typeface="Bookman Old Style" panose="02050604050505020204" pitchFamily="18" charset="0"/>
              </a:rPr>
              <a:t>SUBJECT MATTER/PARTY </a:t>
            </a:r>
            <a:r>
              <a:rPr lang="en-US" sz="1600" b="1" dirty="0">
                <a:latin typeface="Bookman Old Style" panose="02050604050505020204" pitchFamily="18" charset="0"/>
              </a:rPr>
              <a:t>JURISDICTION</a:t>
            </a:r>
          </a:p>
          <a:p>
            <a:pPr algn="just">
              <a:lnSpc>
                <a:spcPct val="150000"/>
              </a:lnSpc>
            </a:pPr>
            <a:r>
              <a:rPr lang="en-US" sz="1600" dirty="0" smtClean="0">
                <a:latin typeface="Bookman Old Style" panose="02050604050505020204" pitchFamily="18" charset="0"/>
              </a:rPr>
              <a:t>The subject matter of a particular Suit or the parties involved may determine the proper Court to institute the Suit and where the Suit is instituted in a wrong Court, then the originating process will be incompetent.</a:t>
            </a:r>
            <a:r>
              <a:rPr lang="en-US" sz="1600" i="1" dirty="0">
                <a:latin typeface="Bookman Old Style" panose="02050604050505020204" pitchFamily="18" charset="0"/>
              </a:rPr>
              <a:t> </a:t>
            </a:r>
            <a:r>
              <a:rPr lang="en-US" sz="1600" i="1" dirty="0" err="1">
                <a:latin typeface="Bookman Old Style" panose="02050604050505020204" pitchFamily="18" charset="0"/>
              </a:rPr>
              <a:t>Dairo</a:t>
            </a:r>
            <a:r>
              <a:rPr lang="en-US" sz="1600" i="1" dirty="0">
                <a:latin typeface="Bookman Old Style" panose="02050604050505020204" pitchFamily="18" charset="0"/>
              </a:rPr>
              <a:t> v. U.B.N. Plc. (2007) ALL FWLR (Pt. 392) 1846 at 1904 - </a:t>
            </a:r>
            <a:r>
              <a:rPr lang="en-US" sz="1600" i="1" dirty="0" smtClean="0">
                <a:latin typeface="Bookman Old Style" panose="02050604050505020204" pitchFamily="18" charset="0"/>
              </a:rPr>
              <a:t>1905</a:t>
            </a:r>
            <a:r>
              <a:rPr lang="en-US" sz="1600" i="1" dirty="0">
                <a:latin typeface="Bookman Old Style" panose="02050604050505020204" pitchFamily="18" charset="0"/>
              </a:rPr>
              <a:t>, </a:t>
            </a:r>
            <a:r>
              <a:rPr lang="en-US" sz="1600" i="1" dirty="0" smtClean="0">
                <a:latin typeface="Bookman Old Style" panose="02050604050505020204" pitchFamily="18" charset="0"/>
              </a:rPr>
              <a:t>(</a:t>
            </a:r>
            <a:r>
              <a:rPr lang="en-US" sz="1600" i="1" dirty="0">
                <a:latin typeface="Bookman Old Style" panose="02050604050505020204" pitchFamily="18" charset="0"/>
              </a:rPr>
              <a:t>SC</a:t>
            </a:r>
            <a:r>
              <a:rPr lang="en-US" sz="1600" i="1" dirty="0" smtClean="0">
                <a:latin typeface="Bookman Old Style" panose="02050604050505020204" pitchFamily="18" charset="0"/>
              </a:rPr>
              <a:t>). E.G – a simple employment matter in either FHC or SHC.</a:t>
            </a:r>
          </a:p>
          <a:p>
            <a:pPr algn="just">
              <a:lnSpc>
                <a:spcPct val="150000"/>
              </a:lnSpc>
            </a:pPr>
            <a:endParaRPr lang="en-US" sz="1600" dirty="0">
              <a:latin typeface="Bookman Old Style" panose="02050604050505020204" pitchFamily="18" charset="0"/>
            </a:endParaRPr>
          </a:p>
        </p:txBody>
      </p:sp>
      <p:sp>
        <p:nvSpPr>
          <p:cNvPr id="8" name="Slide Number Placeholder 7"/>
          <p:cNvSpPr>
            <a:spLocks noGrp="1"/>
          </p:cNvSpPr>
          <p:nvPr>
            <p:ph type="sldNum" sz="quarter" idx="12"/>
          </p:nvPr>
        </p:nvSpPr>
        <p:spPr/>
        <p:txBody>
          <a:bodyPr/>
          <a:lstStyle/>
          <a:p>
            <a:pPr>
              <a:defRPr/>
            </a:pPr>
            <a:fld id="{AF17B352-92B8-4C8C-99E4-20972BCE6614}" type="slidenum">
              <a:rPr lang="en-US" smtClean="0"/>
              <a:pPr>
                <a:defRPr/>
              </a:pPr>
              <a:t>20</a:t>
            </a:fld>
            <a:endParaRPr lang="en-US" dirty="0"/>
          </a:p>
        </p:txBody>
      </p:sp>
      <p:sp>
        <p:nvSpPr>
          <p:cNvPr id="2" name="Footer Placeholder 1"/>
          <p:cNvSpPr>
            <a:spLocks noGrp="1"/>
          </p:cNvSpPr>
          <p:nvPr>
            <p:ph type="ftr" sz="quarter" idx="11"/>
          </p:nvPr>
        </p:nvSpPr>
        <p:spPr/>
        <p:txBody>
          <a:bodyPr/>
          <a:lstStyle/>
          <a:p>
            <a:pPr>
              <a:defRPr/>
            </a:pPr>
            <a:r>
              <a:rPr lang="en-US" dirty="0" smtClean="0"/>
              <a:t>PUC</a:t>
            </a:r>
            <a:endParaRPr lang="en-US" dirty="0"/>
          </a:p>
        </p:txBody>
      </p:sp>
    </p:spTree>
    <p:extLst>
      <p:ext uri="{BB962C8B-B14F-4D97-AF65-F5344CB8AC3E}">
        <p14:creationId xmlns:p14="http://schemas.microsoft.com/office/powerpoint/2010/main" val="2296599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owerpoint B-G - Continuation"/>
          <p:cNvPicPr>
            <a:picLocks noChangeAspect="1" noChangeArrowheads="1"/>
          </p:cNvPicPr>
          <p:nvPr/>
        </p:nvPicPr>
        <p:blipFill>
          <a:blip r:embed="rId3" cstate="print"/>
          <a:srcRect/>
          <a:stretch>
            <a:fillRect/>
          </a:stretch>
        </p:blipFill>
        <p:spPr bwMode="auto">
          <a:xfrm>
            <a:off x="13048" y="0"/>
            <a:ext cx="12178952" cy="6858000"/>
          </a:xfrm>
          <a:prstGeom prst="rect">
            <a:avLst/>
          </a:prstGeom>
          <a:noFill/>
          <a:ln w="9525">
            <a:noFill/>
            <a:miter lim="800000"/>
            <a:headEnd/>
            <a:tailEnd/>
          </a:ln>
        </p:spPr>
      </p:pic>
      <p:sp>
        <p:nvSpPr>
          <p:cNvPr id="15363" name="Rectangle 3"/>
          <p:cNvSpPr>
            <a:spLocks noGrp="1" noChangeArrowheads="1"/>
          </p:cNvSpPr>
          <p:nvPr>
            <p:ph type="title"/>
          </p:nvPr>
        </p:nvSpPr>
        <p:spPr>
          <a:xfrm>
            <a:off x="2236693" y="433833"/>
            <a:ext cx="7521262" cy="597620"/>
          </a:xfrm>
        </p:spPr>
        <p:txBody>
          <a:bodyPr rtlCol="0">
            <a:normAutofit/>
          </a:bodyPr>
          <a:lstStyle/>
          <a:p>
            <a:pPr>
              <a:defRPr/>
            </a:pPr>
            <a:r>
              <a:rPr lang="en-US" sz="1600" b="1" cap="all" spc="250" dirty="0">
                <a:solidFill>
                  <a:srgbClr val="009999"/>
                </a:solidFill>
                <a:latin typeface="Arial Black" pitchFamily="34" charset="0"/>
                <a:ea typeface="+mn-ea"/>
                <a:cs typeface="+mn-cs"/>
              </a:rPr>
              <a:t>Nature and reasons for interlocutory applications </a:t>
            </a:r>
          </a:p>
        </p:txBody>
      </p:sp>
      <p:sp>
        <p:nvSpPr>
          <p:cNvPr id="15364" name="Rectangle 4"/>
          <p:cNvSpPr>
            <a:spLocks noGrp="1" noChangeArrowheads="1"/>
          </p:cNvSpPr>
          <p:nvPr>
            <p:ph sz="quarter" idx="1"/>
          </p:nvPr>
        </p:nvSpPr>
        <p:spPr>
          <a:xfrm>
            <a:off x="705394" y="1332410"/>
            <a:ext cx="11247120" cy="5048917"/>
          </a:xfrm>
        </p:spPr>
        <p:txBody>
          <a:bodyPr rtlCol="0">
            <a:noAutofit/>
          </a:bodyPr>
          <a:lstStyle/>
          <a:p>
            <a:pPr lvl="1" algn="just">
              <a:buFont typeface="Wingdings" panose="05000000000000000000" pitchFamily="2" charset="2"/>
              <a:buChar char="§"/>
            </a:pPr>
            <a:r>
              <a:rPr lang="en-US" sz="1500" dirty="0" smtClean="0">
                <a:latin typeface="Bookman Old Style" panose="02050604050505020204" pitchFamily="18" charset="0"/>
              </a:rPr>
              <a:t>Interlocutory </a:t>
            </a:r>
            <a:r>
              <a:rPr lang="en-US" sz="1500" dirty="0">
                <a:latin typeface="Bookman Old Style" panose="02050604050505020204" pitchFamily="18" charset="0"/>
              </a:rPr>
              <a:t>Applications are requests and prayers made by either the Plaintiff or Defendant during the pendency of an action. However, there are instances where they can be made before the commencement of an action. </a:t>
            </a:r>
          </a:p>
          <a:p>
            <a:pPr lvl="1" algn="just">
              <a:buFont typeface="Wingdings" panose="05000000000000000000" pitchFamily="2" charset="2"/>
              <a:buChar char="§"/>
            </a:pPr>
            <a:endParaRPr lang="en-US" sz="1500" dirty="0">
              <a:latin typeface="Bookman Old Style" panose="02050604050505020204" pitchFamily="18" charset="0"/>
            </a:endParaRPr>
          </a:p>
          <a:p>
            <a:pPr lvl="1" algn="just">
              <a:buFont typeface="Wingdings" panose="05000000000000000000" pitchFamily="2" charset="2"/>
              <a:buChar char="§"/>
            </a:pPr>
            <a:r>
              <a:rPr lang="en-US" sz="1500" dirty="0">
                <a:latin typeface="Bookman Old Style" panose="02050604050505020204" pitchFamily="18" charset="0"/>
              </a:rPr>
              <a:t>Parties can apply for interlocutory application at any time before delivery of judgment. </a:t>
            </a:r>
          </a:p>
          <a:p>
            <a:pPr lvl="1" algn="just">
              <a:buFont typeface="Wingdings" panose="05000000000000000000" pitchFamily="2" charset="2"/>
              <a:buChar char="§"/>
            </a:pPr>
            <a:endParaRPr lang="en-US" sz="1500" dirty="0">
              <a:latin typeface="Bookman Old Style" panose="02050604050505020204" pitchFamily="18" charset="0"/>
            </a:endParaRPr>
          </a:p>
          <a:p>
            <a:pPr lvl="1" algn="just">
              <a:buFont typeface="Wingdings" panose="05000000000000000000" pitchFamily="2" charset="2"/>
              <a:buChar char="§"/>
            </a:pPr>
            <a:r>
              <a:rPr lang="en-US" sz="1500" dirty="0">
                <a:latin typeface="Bookman Old Style" panose="02050604050505020204" pitchFamily="18" charset="0"/>
              </a:rPr>
              <a:t>Interlocutory Applications before the court as a general rule are meant to be determined before the substantive action.</a:t>
            </a:r>
          </a:p>
          <a:p>
            <a:pPr marL="0" indent="0" algn="just">
              <a:buNone/>
            </a:pPr>
            <a:endParaRPr lang="en-US" sz="1500" dirty="0">
              <a:latin typeface="Bookman Old Style" panose="02050604050505020204" pitchFamily="18" charset="0"/>
            </a:endParaRPr>
          </a:p>
          <a:p>
            <a:pPr marL="0" indent="0" algn="just">
              <a:buNone/>
            </a:pPr>
            <a:r>
              <a:rPr lang="en-US" sz="1500" b="1" dirty="0">
                <a:latin typeface="Bookman Old Style" panose="02050604050505020204" pitchFamily="18" charset="0"/>
              </a:rPr>
              <a:t>MODE OF APPLYING TO COURT</a:t>
            </a:r>
          </a:p>
          <a:p>
            <a:pPr marL="0" indent="0" algn="just">
              <a:buNone/>
            </a:pPr>
            <a:r>
              <a:rPr lang="en-US" sz="1500" b="1" dirty="0">
                <a:latin typeface="Bookman Old Style" panose="02050604050505020204" pitchFamily="18" charset="0"/>
              </a:rPr>
              <a:t>Order 43 High Court of Lagos CPR 2019 / Order 26  Federal High Court CPR 2019</a:t>
            </a:r>
          </a:p>
          <a:p>
            <a:pPr marL="0" indent="0" algn="just">
              <a:buNone/>
            </a:pPr>
            <a:endParaRPr lang="en-US" sz="1500" dirty="0">
              <a:latin typeface="Bookman Old Style" panose="02050604050505020204" pitchFamily="18" charset="0"/>
            </a:endParaRPr>
          </a:p>
          <a:p>
            <a:pPr algn="just">
              <a:buFont typeface="Wingdings" panose="05000000000000000000" pitchFamily="2" charset="2"/>
              <a:buChar char="§"/>
            </a:pPr>
            <a:r>
              <a:rPr lang="en-US" sz="1500" dirty="0">
                <a:latin typeface="Bookman Old Style" panose="02050604050505020204" pitchFamily="18" charset="0"/>
              </a:rPr>
              <a:t>Interlocutory Applications are made by way of MOTION.</a:t>
            </a:r>
          </a:p>
          <a:p>
            <a:pPr algn="just">
              <a:buFont typeface="Wingdings" panose="05000000000000000000" pitchFamily="2" charset="2"/>
              <a:buChar char="§"/>
            </a:pPr>
            <a:r>
              <a:rPr lang="en-US" sz="1500" dirty="0">
                <a:latin typeface="Bookman Old Style" panose="02050604050505020204" pitchFamily="18" charset="0"/>
              </a:rPr>
              <a:t>Motions are simply written applications made to court for the grant of an order in terms of the prayer sought in the application.</a:t>
            </a:r>
          </a:p>
          <a:p>
            <a:pPr algn="just">
              <a:buFont typeface="Wingdings" panose="05000000000000000000" pitchFamily="2" charset="2"/>
              <a:buChar char="§"/>
            </a:pPr>
            <a:r>
              <a:rPr lang="en-US" sz="1500" dirty="0">
                <a:latin typeface="Bookman Old Style" panose="02050604050505020204" pitchFamily="18" charset="0"/>
              </a:rPr>
              <a:t>An Application can be made by way of Motion Ex Parte or Motion on Notice. </a:t>
            </a:r>
          </a:p>
          <a:p>
            <a:pPr algn="just">
              <a:buFont typeface="Wingdings" panose="05000000000000000000" pitchFamily="2" charset="2"/>
              <a:buChar char="§"/>
            </a:pPr>
            <a:r>
              <a:rPr lang="en-US" sz="1500" dirty="0">
                <a:latin typeface="Bookman Old Style" panose="02050604050505020204" pitchFamily="18" charset="0"/>
              </a:rPr>
              <a:t>Since an Interlocutory Application is contingent on the main suit, any relief or order sought in a motion </a:t>
            </a:r>
            <a:r>
              <a:rPr lang="en-US" sz="1500" dirty="0" smtClean="0">
                <a:latin typeface="Bookman Old Style" panose="02050604050505020204" pitchFamily="18" charset="0"/>
              </a:rPr>
              <a:t>which </a:t>
            </a:r>
            <a:r>
              <a:rPr lang="en-US" sz="1500" dirty="0">
                <a:latin typeface="Bookman Old Style" panose="02050604050505020204" pitchFamily="18" charset="0"/>
              </a:rPr>
              <a:t>is not in contemplation of the substantive relief sought in the main Suit will be </a:t>
            </a:r>
            <a:r>
              <a:rPr lang="en-US" sz="1500" dirty="0" smtClean="0">
                <a:latin typeface="Bookman Old Style" panose="02050604050505020204" pitchFamily="18" charset="0"/>
              </a:rPr>
              <a:t>incompetent</a:t>
            </a:r>
            <a:r>
              <a:rPr lang="en-US" sz="1500" dirty="0">
                <a:latin typeface="Bookman Old Style" panose="02050604050505020204" pitchFamily="18" charset="0"/>
              </a:rPr>
              <a:t>.</a:t>
            </a:r>
          </a:p>
        </p:txBody>
      </p:sp>
      <p:sp>
        <p:nvSpPr>
          <p:cNvPr id="6" name="Slide Number Placeholder 5"/>
          <p:cNvSpPr>
            <a:spLocks noGrp="1"/>
          </p:cNvSpPr>
          <p:nvPr>
            <p:ph type="sldNum" sz="quarter" idx="12"/>
          </p:nvPr>
        </p:nvSpPr>
        <p:spPr/>
        <p:txBody>
          <a:bodyPr/>
          <a:lstStyle/>
          <a:p>
            <a:fld id="{9BBC1D92-6CA7-456C-86AB-9533653039EE}" type="slidenum">
              <a:rPr lang="en-GB" smtClean="0"/>
              <a:pPr/>
              <a:t>21</a:t>
            </a:fld>
            <a:endParaRPr lang="en-GB" dirty="0"/>
          </a:p>
        </p:txBody>
      </p:sp>
      <p:sp>
        <p:nvSpPr>
          <p:cNvPr id="7"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14568263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136525"/>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201488" y="457963"/>
            <a:ext cx="7467600" cy="573108"/>
          </a:xfrm>
        </p:spPr>
        <p:txBody>
          <a:bodyPr rtlCol="0">
            <a:normAutofit/>
          </a:bodyPr>
          <a:lstStyle/>
          <a:p>
            <a:pPr>
              <a:defRPr/>
            </a:pPr>
            <a:r>
              <a:rPr lang="en-US" sz="1600" b="1" spc="250" dirty="0">
                <a:solidFill>
                  <a:srgbClr val="009999"/>
                </a:solidFill>
                <a:latin typeface="Arial Black" pitchFamily="34" charset="0"/>
                <a:ea typeface="+mn-ea"/>
                <a:cs typeface="+mn-cs"/>
              </a:rPr>
              <a:t>MODE OF APPLYING TO COURT: TYPES OF MOTIONS</a:t>
            </a:r>
          </a:p>
        </p:txBody>
      </p:sp>
      <p:sp>
        <p:nvSpPr>
          <p:cNvPr id="15364" name="Rectangle 4"/>
          <p:cNvSpPr>
            <a:spLocks noGrp="1" noChangeArrowheads="1"/>
          </p:cNvSpPr>
          <p:nvPr>
            <p:ph sz="quarter" idx="1"/>
          </p:nvPr>
        </p:nvSpPr>
        <p:spPr>
          <a:xfrm>
            <a:off x="653141" y="1031071"/>
            <a:ext cx="11338561" cy="4984750"/>
          </a:xfrm>
        </p:spPr>
        <p:txBody>
          <a:bodyPr rtlCol="0">
            <a:noAutofit/>
          </a:bodyPr>
          <a:lstStyle/>
          <a:p>
            <a:pPr marL="0" indent="0" algn="ctr">
              <a:lnSpc>
                <a:spcPct val="120000"/>
              </a:lnSpc>
              <a:buClr>
                <a:srgbClr val="009999"/>
              </a:buClr>
              <a:buNone/>
              <a:defRPr/>
            </a:pPr>
            <a:r>
              <a:rPr lang="en-US" sz="1400" b="1" dirty="0" smtClean="0">
                <a:latin typeface="Bookman Old Style" panose="02050604050505020204" pitchFamily="18" charset="0"/>
              </a:rPr>
              <a:t>Motion </a:t>
            </a:r>
            <a:r>
              <a:rPr lang="en-US" sz="1400" b="1" dirty="0">
                <a:latin typeface="Bookman Old Style" panose="02050604050505020204" pitchFamily="18" charset="0"/>
              </a:rPr>
              <a:t>Ex Parte</a:t>
            </a:r>
            <a:endParaRPr lang="en-US" sz="1400" dirty="0">
              <a:latin typeface="Bookman Old Style" panose="02050604050505020204" pitchFamily="18" charset="0"/>
            </a:endParaRPr>
          </a:p>
          <a:p>
            <a:pPr algn="just">
              <a:lnSpc>
                <a:spcPct val="120000"/>
              </a:lnSpc>
              <a:buClr>
                <a:srgbClr val="009999"/>
              </a:buClr>
              <a:buFont typeface="Wingdings" pitchFamily="2" charset="2"/>
              <a:buChar char="§"/>
              <a:defRPr/>
            </a:pPr>
            <a:r>
              <a:rPr lang="en-US" sz="1400" dirty="0">
                <a:latin typeface="Bookman Old Style" panose="02050604050505020204" pitchFamily="18" charset="0"/>
              </a:rPr>
              <a:t>Just as the name Ex Parte (one party or on one side) implies this is an application for an order of court brought without the notice of the other party to the Suit.</a:t>
            </a:r>
          </a:p>
          <a:p>
            <a:pPr algn="just">
              <a:lnSpc>
                <a:spcPct val="120000"/>
              </a:lnSpc>
              <a:buClr>
                <a:srgbClr val="009999"/>
              </a:buClr>
              <a:buFont typeface="Wingdings" pitchFamily="2" charset="2"/>
              <a:buChar char="§"/>
              <a:defRPr/>
            </a:pPr>
            <a:r>
              <a:rPr lang="en-US" sz="1400" dirty="0">
                <a:latin typeface="Bookman Old Style" panose="02050604050505020204" pitchFamily="18" charset="0"/>
              </a:rPr>
              <a:t>A Motion Ex parte is filed by one party to the proceeding and heard on behalf of that party alone. The other party cannot participate in the proceedings even when he is present. Where the other party is present in court, he may be seen, but cannot be heard</a:t>
            </a:r>
          </a:p>
          <a:p>
            <a:pPr algn="just">
              <a:lnSpc>
                <a:spcPct val="120000"/>
              </a:lnSpc>
              <a:buClr>
                <a:srgbClr val="009999"/>
              </a:buClr>
              <a:buFont typeface="Wingdings" pitchFamily="2" charset="2"/>
              <a:buChar char="§"/>
              <a:defRPr/>
            </a:pPr>
            <a:r>
              <a:rPr lang="en-US" sz="1400" dirty="0">
                <a:latin typeface="Bookman Old Style" panose="02050604050505020204" pitchFamily="18" charset="0"/>
              </a:rPr>
              <a:t>However, in practice, where a party against whom an order is sought ex parte appears in court and seeks the leave of court to participate or be heard. Where the judge is satisfied that there is a good ground to do so, the party against whom the order is sought may be allowed in rare instances to participate or be heard and such a situation is called an “OPPOSED EX PARTE MOTION”. </a:t>
            </a:r>
            <a:r>
              <a:rPr lang="en-US" sz="1400" b="1" i="1" dirty="0">
                <a:latin typeface="Bookman Old Style" panose="02050604050505020204" pitchFamily="18" charset="0"/>
              </a:rPr>
              <a:t>Seven Up Bottling Co &amp; Ors v. Abiola &amp; Sons </a:t>
            </a:r>
          </a:p>
          <a:p>
            <a:pPr algn="just">
              <a:lnSpc>
                <a:spcPct val="120000"/>
              </a:lnSpc>
              <a:buClr>
                <a:srgbClr val="009999"/>
              </a:buClr>
              <a:buFont typeface="Wingdings" pitchFamily="2" charset="2"/>
              <a:buChar char="§"/>
              <a:defRPr/>
            </a:pPr>
            <a:endParaRPr lang="en-US" sz="1400" b="1" i="1" dirty="0">
              <a:latin typeface="Bookman Old Style" panose="02050604050505020204" pitchFamily="18" charset="0"/>
            </a:endParaRPr>
          </a:p>
          <a:p>
            <a:pPr marL="0" indent="0" algn="just">
              <a:lnSpc>
                <a:spcPct val="120000"/>
              </a:lnSpc>
              <a:buClr>
                <a:srgbClr val="009999"/>
              </a:buClr>
              <a:buNone/>
              <a:defRPr/>
            </a:pPr>
            <a:r>
              <a:rPr lang="en-US" sz="1400" b="1" dirty="0">
                <a:latin typeface="Bookman Old Style" panose="02050604050505020204" pitchFamily="18" charset="0"/>
              </a:rPr>
              <a:t>When are Motions Exparte used? </a:t>
            </a:r>
            <a:r>
              <a:rPr lang="en-US" sz="1400" b="1" i="1" dirty="0" err="1">
                <a:latin typeface="Bookman Old Style" panose="02050604050505020204" pitchFamily="18" charset="0"/>
              </a:rPr>
              <a:t>Leedo</a:t>
            </a:r>
            <a:r>
              <a:rPr lang="en-US" sz="1400" b="1" i="1" dirty="0">
                <a:latin typeface="Bookman Old Style" panose="02050604050505020204" pitchFamily="18" charset="0"/>
              </a:rPr>
              <a:t> Presidential Motel Ltd V. Bank Of The North (1998) 7 SCNJ 328 </a:t>
            </a:r>
            <a:endParaRPr lang="en-US" sz="1400" dirty="0">
              <a:latin typeface="Bookman Old Style" panose="02050604050505020204" pitchFamily="18" charset="0"/>
            </a:endParaRPr>
          </a:p>
          <a:p>
            <a:pPr algn="just">
              <a:lnSpc>
                <a:spcPct val="120000"/>
              </a:lnSpc>
              <a:buClr>
                <a:srgbClr val="009999"/>
              </a:buClr>
              <a:buFont typeface="Wingdings" pitchFamily="2" charset="2"/>
              <a:buChar char="§"/>
              <a:defRPr/>
            </a:pPr>
            <a:r>
              <a:rPr lang="en-US" sz="1400" dirty="0">
                <a:latin typeface="Bookman Old Style" panose="02050604050505020204" pitchFamily="18" charset="0"/>
              </a:rPr>
              <a:t>Where from the nature of the application, the interests of the adverse party will not be affected</a:t>
            </a:r>
          </a:p>
          <a:p>
            <a:pPr algn="just">
              <a:lnSpc>
                <a:spcPct val="120000"/>
              </a:lnSpc>
              <a:buClr>
                <a:srgbClr val="009999"/>
              </a:buClr>
              <a:buFont typeface="Wingdings" pitchFamily="2" charset="2"/>
              <a:buChar char="§"/>
              <a:defRPr/>
            </a:pPr>
            <a:r>
              <a:rPr lang="en-US" sz="1400" dirty="0">
                <a:latin typeface="Bookman Old Style" panose="02050604050505020204" pitchFamily="18" charset="0"/>
              </a:rPr>
              <a:t>In situations of real urgency where time is the essence of the application; such as where irreparable loss or serious mischief may be occasioned by following the due process of putting the other party on notice. </a:t>
            </a:r>
          </a:p>
          <a:p>
            <a:pPr algn="just">
              <a:lnSpc>
                <a:spcPct val="120000"/>
              </a:lnSpc>
              <a:buClr>
                <a:srgbClr val="009999"/>
              </a:buClr>
              <a:buFont typeface="Wingdings" pitchFamily="2" charset="2"/>
              <a:buChar char="§"/>
              <a:defRPr/>
            </a:pPr>
            <a:r>
              <a:rPr lang="en-US" sz="1400" dirty="0">
                <a:latin typeface="Bookman Old Style" panose="02050604050505020204" pitchFamily="18" charset="0"/>
              </a:rPr>
              <a:t>Where its use is expressly required by any Law or Rule. For instance, it is a mandatory originating process in applications for prerogative writs such as mandamus, certiorari, habeas corpus </a:t>
            </a:r>
            <a:r>
              <a:rPr lang="en-US" sz="1400" dirty="0" err="1" smtClean="0">
                <a:latin typeface="Bookman Old Style" panose="02050604050505020204" pitchFamily="18" charset="0"/>
              </a:rPr>
              <a:t>etc</a:t>
            </a:r>
            <a:r>
              <a:rPr lang="en-US" sz="1400" dirty="0" smtClean="0">
                <a:latin typeface="Bookman Old Style" panose="02050604050505020204" pitchFamily="18" charset="0"/>
              </a:rPr>
              <a:t>; </a:t>
            </a:r>
            <a:r>
              <a:rPr lang="en-US" sz="1400" dirty="0">
                <a:latin typeface="Bookman Old Style" panose="02050604050505020204" pitchFamily="18" charset="0"/>
              </a:rPr>
              <a:t>it is also required by the Rules for third party proceedings, substituted service, renewal of a writ, application for leave to issue a process etc</a:t>
            </a:r>
            <a:r>
              <a:rPr lang="en-US" sz="1400" dirty="0" smtClean="0">
                <a:latin typeface="Bookman Old Style" panose="02050604050505020204" pitchFamily="18" charset="0"/>
              </a:rPr>
              <a:t>.</a:t>
            </a:r>
            <a:endParaRPr lang="en-US" sz="1400"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22</a:t>
            </a:fld>
            <a:endParaRPr lang="en-GB" dirty="0"/>
          </a:p>
        </p:txBody>
      </p:sp>
    </p:spTree>
    <p:extLst>
      <p:ext uri="{BB962C8B-B14F-4D97-AF65-F5344CB8AC3E}">
        <p14:creationId xmlns:p14="http://schemas.microsoft.com/office/powerpoint/2010/main" val="18425643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13252"/>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369840" y="435527"/>
            <a:ext cx="7452320" cy="626441"/>
          </a:xfrm>
        </p:spPr>
        <p:txBody>
          <a:bodyPr rtlCol="0">
            <a:normAutofit/>
          </a:bodyPr>
          <a:lstStyle/>
          <a:p>
            <a:pPr>
              <a:defRPr/>
            </a:pPr>
            <a:r>
              <a:rPr lang="en-US" sz="1600" b="1" spc="250" dirty="0">
                <a:solidFill>
                  <a:srgbClr val="009999"/>
                </a:solidFill>
                <a:latin typeface="Arial Black" pitchFamily="34" charset="0"/>
                <a:ea typeface="+mn-ea"/>
                <a:cs typeface="+mn-cs"/>
              </a:rPr>
              <a:t>MODE OF APPLYING TO COURT: MOTION EX PARTE</a:t>
            </a:r>
          </a:p>
        </p:txBody>
      </p:sp>
      <p:sp>
        <p:nvSpPr>
          <p:cNvPr id="15364" name="Rectangle 4"/>
          <p:cNvSpPr>
            <a:spLocks noGrp="1" noChangeArrowheads="1"/>
          </p:cNvSpPr>
          <p:nvPr>
            <p:ph sz="quarter" idx="1"/>
          </p:nvPr>
        </p:nvSpPr>
        <p:spPr>
          <a:xfrm>
            <a:off x="839416" y="1371600"/>
            <a:ext cx="11074288" cy="4876800"/>
          </a:xfrm>
        </p:spPr>
        <p:txBody>
          <a:bodyPr rtlCol="0">
            <a:normAutofit lnSpcReduction="10000"/>
          </a:bodyPr>
          <a:lstStyle/>
          <a:p>
            <a:pPr lvl="0" algn="just"/>
            <a:endParaRPr lang="en-US" sz="1200" dirty="0">
              <a:latin typeface="Bookman Old Style" panose="02050604050505020204" pitchFamily="18" charset="0"/>
            </a:endParaRPr>
          </a:p>
          <a:p>
            <a:pPr marL="0" indent="0" algn="just">
              <a:lnSpc>
                <a:spcPct val="120000"/>
              </a:lnSpc>
              <a:buClr>
                <a:srgbClr val="009999"/>
              </a:buClr>
              <a:buNone/>
              <a:defRPr/>
            </a:pPr>
            <a:r>
              <a:rPr lang="en-US" sz="1800" dirty="0">
                <a:latin typeface="Bookman Old Style" panose="02050604050505020204" pitchFamily="18" charset="0"/>
              </a:rPr>
              <a:t> </a:t>
            </a:r>
            <a:r>
              <a:rPr lang="en-US" sz="1800" b="1" dirty="0">
                <a:latin typeface="Bookman Old Style" panose="02050604050505020204" pitchFamily="18" charset="0"/>
              </a:rPr>
              <a:t>Life Span of a Motion Ex Parte </a:t>
            </a:r>
          </a:p>
          <a:p>
            <a:pPr algn="just">
              <a:lnSpc>
                <a:spcPct val="120000"/>
              </a:lnSpc>
              <a:buClr>
                <a:srgbClr val="009999"/>
              </a:buClr>
              <a:buFont typeface="Wingdings" pitchFamily="2" charset="2"/>
              <a:buChar char="§"/>
              <a:defRPr/>
            </a:pPr>
            <a:r>
              <a:rPr lang="en-US" sz="1800" dirty="0">
                <a:latin typeface="Bookman Old Style" panose="02050604050505020204" pitchFamily="18" charset="0"/>
              </a:rPr>
              <a:t>Generally under the Lagos rules, an order made upon an Ex Parte application abates after seven (7) days. However, a Judge can extend the period for an additional seven (7) days if the Applicant proves that such extension is necessary.  </a:t>
            </a:r>
          </a:p>
          <a:p>
            <a:pPr algn="just">
              <a:lnSpc>
                <a:spcPct val="120000"/>
              </a:lnSpc>
              <a:buClr>
                <a:srgbClr val="009999"/>
              </a:buClr>
              <a:buFont typeface="Wingdings" pitchFamily="2" charset="2"/>
              <a:buChar char="§"/>
              <a:defRPr/>
            </a:pPr>
            <a:endParaRPr lang="en-US" sz="1800" dirty="0">
              <a:latin typeface="Bookman Old Style" panose="02050604050505020204" pitchFamily="18" charset="0"/>
            </a:endParaRPr>
          </a:p>
          <a:p>
            <a:pPr marL="0" indent="0" algn="just">
              <a:lnSpc>
                <a:spcPct val="120000"/>
              </a:lnSpc>
              <a:buClr>
                <a:srgbClr val="009999"/>
              </a:buClr>
              <a:buNone/>
              <a:defRPr/>
            </a:pPr>
            <a:r>
              <a:rPr lang="en-US" sz="1800" b="1" dirty="0">
                <a:latin typeface="Bookman Old Style" panose="02050604050505020204" pitchFamily="18" charset="0"/>
              </a:rPr>
              <a:t>Possible Orders the Court May Make</a:t>
            </a:r>
          </a:p>
          <a:p>
            <a:pPr algn="just">
              <a:lnSpc>
                <a:spcPct val="120000"/>
              </a:lnSpc>
              <a:buClr>
                <a:srgbClr val="009999"/>
              </a:buClr>
              <a:buFont typeface="Wingdings" pitchFamily="2" charset="2"/>
              <a:buChar char="§"/>
              <a:defRPr/>
            </a:pPr>
            <a:r>
              <a:rPr lang="en-US" sz="1800" dirty="0">
                <a:latin typeface="Bookman Old Style" panose="02050604050505020204" pitchFamily="18" charset="0"/>
              </a:rPr>
              <a:t>Grant the Application</a:t>
            </a:r>
          </a:p>
          <a:p>
            <a:pPr algn="just">
              <a:lnSpc>
                <a:spcPct val="120000"/>
              </a:lnSpc>
              <a:buClr>
                <a:srgbClr val="009999"/>
              </a:buClr>
              <a:buFont typeface="Wingdings" pitchFamily="2" charset="2"/>
              <a:buChar char="§"/>
              <a:defRPr/>
            </a:pPr>
            <a:r>
              <a:rPr lang="en-US" sz="1800" dirty="0">
                <a:latin typeface="Bookman Old Style" panose="02050604050505020204" pitchFamily="18" charset="0"/>
              </a:rPr>
              <a:t>Refuse the Application</a:t>
            </a:r>
          </a:p>
          <a:p>
            <a:pPr algn="just">
              <a:lnSpc>
                <a:spcPct val="120000"/>
              </a:lnSpc>
              <a:buClr>
                <a:srgbClr val="009999"/>
              </a:buClr>
              <a:buFont typeface="Wingdings" pitchFamily="2" charset="2"/>
              <a:buChar char="§"/>
              <a:defRPr/>
            </a:pPr>
            <a:r>
              <a:rPr lang="en-US" sz="1800" dirty="0">
                <a:latin typeface="Bookman Old Style" panose="02050604050505020204" pitchFamily="18" charset="0"/>
              </a:rPr>
              <a:t>Direct that the motion be served on the other party</a:t>
            </a:r>
          </a:p>
          <a:p>
            <a:pPr algn="just">
              <a:lnSpc>
                <a:spcPct val="120000"/>
              </a:lnSpc>
              <a:buClr>
                <a:srgbClr val="009999"/>
              </a:buClr>
              <a:buFont typeface="Wingdings" pitchFamily="2" charset="2"/>
              <a:buChar char="§"/>
              <a:defRPr/>
            </a:pPr>
            <a:r>
              <a:rPr lang="en-US" sz="1800" dirty="0">
                <a:latin typeface="Bookman Old Style" panose="02050604050505020204" pitchFamily="18" charset="0"/>
              </a:rPr>
              <a:t>Order that the party affected by the order sought appear in court within a stipulated time and show cause why the order sought should not be granted</a:t>
            </a:r>
            <a:r>
              <a:rPr lang="en-US" sz="1800" dirty="0" smtClean="0">
                <a:latin typeface="Bookman Old Style" panose="02050604050505020204" pitchFamily="18" charset="0"/>
              </a:rPr>
              <a:t>.</a:t>
            </a:r>
            <a:endParaRPr lang="en-US" sz="1800"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23</a:t>
            </a:fld>
            <a:endParaRPr lang="en-GB"/>
          </a:p>
        </p:txBody>
      </p:sp>
      <p:sp>
        <p:nvSpPr>
          <p:cNvPr id="7"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12264024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639616" y="237855"/>
            <a:ext cx="7467600" cy="838200"/>
          </a:xfrm>
        </p:spPr>
        <p:txBody>
          <a:bodyPr rtlCol="0">
            <a:normAutofit/>
          </a:bodyPr>
          <a:lstStyle/>
          <a:p>
            <a:pPr>
              <a:defRPr/>
            </a:pPr>
            <a:r>
              <a:rPr lang="en-US" sz="1600" b="1" spc="250" dirty="0">
                <a:solidFill>
                  <a:srgbClr val="009999"/>
                </a:solidFill>
                <a:latin typeface="Arial Black" pitchFamily="34" charset="0"/>
              </a:rPr>
              <a:t>MODE OF APPLYING TO COURT: MOTION ON NOTICE</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679269" y="1076056"/>
            <a:ext cx="11286307" cy="5546813"/>
          </a:xfrm>
        </p:spPr>
        <p:txBody>
          <a:bodyPr rtlCol="0">
            <a:noAutofit/>
          </a:bodyPr>
          <a:lstStyle/>
          <a:p>
            <a:pPr algn="just">
              <a:lnSpc>
                <a:spcPct val="120000"/>
              </a:lnSpc>
              <a:buClr>
                <a:srgbClr val="009999"/>
              </a:buClr>
              <a:buFont typeface="Wingdings" pitchFamily="2" charset="2"/>
              <a:buChar char="§"/>
              <a:defRPr/>
            </a:pPr>
            <a:r>
              <a:rPr lang="en-US" sz="1800" dirty="0" smtClean="0">
                <a:latin typeface="Bookman Old Style" panose="02050604050505020204" pitchFamily="18" charset="0"/>
              </a:rPr>
              <a:t>A </a:t>
            </a:r>
            <a:r>
              <a:rPr lang="en-US" sz="1800" dirty="0">
                <a:latin typeface="Bookman Old Style" panose="02050604050505020204" pitchFamily="18" charset="0"/>
              </a:rPr>
              <a:t>Motion on Notice  is one which is served on the other party informing them of the pendency of the application and asking him to appear in court on a named date and time for hearing of same. </a:t>
            </a:r>
          </a:p>
          <a:p>
            <a:pPr algn="just">
              <a:lnSpc>
                <a:spcPct val="120000"/>
              </a:lnSpc>
              <a:buClr>
                <a:srgbClr val="009999"/>
              </a:buClr>
              <a:buFont typeface="Wingdings" pitchFamily="2" charset="2"/>
              <a:buChar char="§"/>
              <a:defRPr/>
            </a:pPr>
            <a:r>
              <a:rPr lang="en-US" sz="1800" dirty="0" smtClean="0">
                <a:latin typeface="Bookman Old Style" panose="02050604050505020204" pitchFamily="18" charset="0"/>
              </a:rPr>
              <a:t>The </a:t>
            </a:r>
            <a:r>
              <a:rPr lang="en-US" sz="1800" dirty="0">
                <a:latin typeface="Bookman Old Style" panose="02050604050505020204" pitchFamily="18" charset="0"/>
              </a:rPr>
              <a:t>Uniform Civil Procedure Rules stipulate that there shall be at least two (2) clear days between the service of all processes in respect of the motion and the day named in the notice for the hearing of the motion. </a:t>
            </a:r>
          </a:p>
          <a:p>
            <a:pPr algn="just">
              <a:lnSpc>
                <a:spcPct val="120000"/>
              </a:lnSpc>
              <a:buClr>
                <a:srgbClr val="009999"/>
              </a:buClr>
              <a:buFont typeface="Wingdings" pitchFamily="2" charset="2"/>
              <a:buChar char="§"/>
              <a:defRPr/>
            </a:pPr>
            <a:r>
              <a:rPr lang="en-US" sz="1800" dirty="0" smtClean="0">
                <a:latin typeface="Bookman Old Style" panose="02050604050505020204" pitchFamily="18" charset="0"/>
              </a:rPr>
              <a:t>Failure </a:t>
            </a:r>
            <a:r>
              <a:rPr lang="en-US" sz="1800" dirty="0">
                <a:latin typeface="Bookman Old Style" panose="02050604050505020204" pitchFamily="18" charset="0"/>
              </a:rPr>
              <a:t>to give two clear days renders the motion unripe for hearing. </a:t>
            </a:r>
            <a:r>
              <a:rPr lang="en-US" sz="1800" b="1" i="1" dirty="0" err="1">
                <a:latin typeface="Bookman Old Style" panose="02050604050505020204" pitchFamily="18" charset="0"/>
              </a:rPr>
              <a:t>Loxroy</a:t>
            </a:r>
            <a:r>
              <a:rPr lang="en-US" sz="1800" b="1" i="1" dirty="0">
                <a:latin typeface="Bookman Old Style" panose="02050604050505020204" pitchFamily="18" charset="0"/>
              </a:rPr>
              <a:t> </a:t>
            </a:r>
            <a:r>
              <a:rPr lang="en-US" sz="1800" b="1" i="1" dirty="0" err="1">
                <a:latin typeface="Bookman Old Style" panose="02050604050505020204" pitchFamily="18" charset="0"/>
              </a:rPr>
              <a:t>Nig</a:t>
            </a:r>
            <a:r>
              <a:rPr lang="en-US" sz="1800" b="1" i="1" dirty="0">
                <a:latin typeface="Bookman Old Style" panose="02050604050505020204" pitchFamily="18" charset="0"/>
              </a:rPr>
              <a:t> Ltd V. </a:t>
            </a:r>
            <a:r>
              <a:rPr lang="en-US" sz="1800" b="1" i="1" dirty="0" err="1">
                <a:latin typeface="Bookman Old Style" panose="02050604050505020204" pitchFamily="18" charset="0"/>
              </a:rPr>
              <a:t>Triana</a:t>
            </a:r>
            <a:r>
              <a:rPr lang="en-US" sz="1800" b="1" i="1" dirty="0">
                <a:latin typeface="Bookman Old Style" panose="02050604050505020204" pitchFamily="18" charset="0"/>
              </a:rPr>
              <a:t> Ltd</a:t>
            </a:r>
            <a:r>
              <a:rPr lang="en-US" sz="1800" dirty="0">
                <a:latin typeface="Bookman Old Style" panose="02050604050505020204" pitchFamily="18" charset="0"/>
              </a:rPr>
              <a:t> where it was held that a motion on notice that was filed and moved on the same day was not ripe for hearing, and the order made thereon was set </a:t>
            </a:r>
            <a:r>
              <a:rPr lang="en-US" sz="1800" dirty="0" smtClean="0">
                <a:latin typeface="Bookman Old Style" panose="02050604050505020204" pitchFamily="18" charset="0"/>
              </a:rPr>
              <a:t>aside.</a:t>
            </a:r>
          </a:p>
          <a:p>
            <a:pPr algn="just">
              <a:lnSpc>
                <a:spcPct val="120000"/>
              </a:lnSpc>
              <a:buClr>
                <a:srgbClr val="009999"/>
              </a:buClr>
              <a:buFont typeface="Wingdings" pitchFamily="2" charset="2"/>
              <a:buChar char="§"/>
              <a:defRPr/>
            </a:pPr>
            <a:r>
              <a:rPr lang="en-US" sz="1800" dirty="0" smtClean="0">
                <a:latin typeface="Bookman Old Style" panose="02050604050505020204" pitchFamily="18" charset="0"/>
              </a:rPr>
              <a:t>Every </a:t>
            </a:r>
            <a:r>
              <a:rPr lang="en-US" sz="1800" dirty="0">
                <a:latin typeface="Bookman Old Style" panose="02050604050505020204" pitchFamily="18" charset="0"/>
              </a:rPr>
              <a:t>motion must be served on the Respondent within five (5) days of filing and where it is not served within the specified period, the judge may strike it out.</a:t>
            </a:r>
          </a:p>
          <a:p>
            <a:pPr algn="just">
              <a:lnSpc>
                <a:spcPct val="120000"/>
              </a:lnSpc>
              <a:buClr>
                <a:srgbClr val="009999"/>
              </a:buClr>
              <a:buFont typeface="Wingdings" pitchFamily="2" charset="2"/>
              <a:buChar char="§"/>
              <a:defRPr/>
            </a:pPr>
            <a:r>
              <a:rPr lang="en-US" sz="1800" dirty="0" smtClean="0">
                <a:latin typeface="Bookman Old Style" panose="02050604050505020204" pitchFamily="18" charset="0"/>
              </a:rPr>
              <a:t>Where </a:t>
            </a:r>
            <a:r>
              <a:rPr lang="en-US" sz="1800" dirty="0">
                <a:latin typeface="Bookman Old Style" panose="02050604050505020204" pitchFamily="18" charset="0"/>
              </a:rPr>
              <a:t>the Respondent intends to oppose to the application, he shall file a counter affidavit within seven (7) days of the service of the application on him. A right of reply exist for the Applicant within seven (7) days after service of the counter affidavit and he may do so together with a Further Affidavit</a:t>
            </a:r>
            <a:r>
              <a:rPr lang="en-US" sz="1800" dirty="0" smtClean="0">
                <a:latin typeface="Bookman Old Style" panose="02050604050505020204" pitchFamily="18" charset="0"/>
              </a:rPr>
              <a:t>.</a:t>
            </a:r>
            <a:endParaRPr lang="en-US" sz="1800"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24</a:t>
            </a:fld>
            <a:endParaRPr lang="en-GB"/>
          </a:p>
        </p:txBody>
      </p:sp>
      <p:sp>
        <p:nvSpPr>
          <p:cNvPr id="8" name="Footer Placeholder 1"/>
          <p:cNvSpPr>
            <a:spLocks noGrp="1"/>
          </p:cNvSpPr>
          <p:nvPr>
            <p:ph type="ftr" sz="quarter" idx="11"/>
          </p:nvPr>
        </p:nvSpPr>
        <p:spPr/>
        <p:txBody>
          <a:bodyPr/>
          <a:lstStyle/>
          <a:p>
            <a:pPr>
              <a:defRPr/>
            </a:pPr>
            <a:r>
              <a:rPr lang="en-US" dirty="0" smtClean="0"/>
              <a:t>PUC</a:t>
            </a:r>
            <a:endParaRPr lang="en-US" dirty="0"/>
          </a:p>
        </p:txBody>
      </p:sp>
    </p:spTree>
    <p:extLst>
      <p:ext uri="{BB962C8B-B14F-4D97-AF65-F5344CB8AC3E}">
        <p14:creationId xmlns:p14="http://schemas.microsoft.com/office/powerpoint/2010/main" val="18638894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91440" y="0"/>
            <a:ext cx="11965576" cy="6858000"/>
          </a:xfrm>
          <a:prstGeom prst="rect">
            <a:avLst/>
          </a:prstGeom>
          <a:noFill/>
          <a:ln w="9525">
            <a:noFill/>
            <a:miter lim="800000"/>
            <a:headEnd/>
            <a:tailEnd/>
          </a:ln>
        </p:spPr>
      </p:pic>
      <p:sp>
        <p:nvSpPr>
          <p:cNvPr id="15363" name="Rectangle 3"/>
          <p:cNvSpPr>
            <a:spLocks noGrp="1" noChangeArrowheads="1"/>
          </p:cNvSpPr>
          <p:nvPr>
            <p:ph type="title"/>
          </p:nvPr>
        </p:nvSpPr>
        <p:spPr>
          <a:xfrm>
            <a:off x="2340428" y="273866"/>
            <a:ext cx="7467600" cy="838200"/>
          </a:xfrm>
        </p:spPr>
        <p:txBody>
          <a:bodyPr rtlCol="0">
            <a:normAutofit/>
          </a:bodyPr>
          <a:lstStyle/>
          <a:p>
            <a:pPr>
              <a:defRPr/>
            </a:pPr>
            <a:r>
              <a:rPr lang="en-US" sz="1600" b="1" spc="250" dirty="0">
                <a:solidFill>
                  <a:srgbClr val="009999"/>
                </a:solidFill>
                <a:latin typeface="Arial Black" pitchFamily="34" charset="0"/>
              </a:rPr>
              <a:t>MODE OF APPLYING TO COURT: SUPPORTING DOCUMENTS</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783771" y="1138192"/>
            <a:ext cx="11116493" cy="5324385"/>
          </a:xfrm>
        </p:spPr>
        <p:txBody>
          <a:bodyPr rtlCol="0">
            <a:noAutofit/>
          </a:bodyPr>
          <a:lstStyle/>
          <a:p>
            <a:pPr lvl="0" algn="just">
              <a:lnSpc>
                <a:spcPct val="120000"/>
              </a:lnSpc>
              <a:buClr>
                <a:srgbClr val="009999"/>
              </a:buClr>
              <a:buFont typeface="Wingdings" pitchFamily="2" charset="2"/>
              <a:buChar char="§"/>
              <a:defRPr/>
            </a:pPr>
            <a:r>
              <a:rPr lang="en-US" sz="1300" dirty="0" smtClean="0">
                <a:solidFill>
                  <a:prstClr val="black"/>
                </a:solidFill>
                <a:latin typeface="Bookman Old Style" panose="02050604050505020204" pitchFamily="18" charset="0"/>
              </a:rPr>
              <a:t>A </a:t>
            </a:r>
            <a:r>
              <a:rPr lang="en-US" sz="1300" dirty="0">
                <a:solidFill>
                  <a:prstClr val="black"/>
                </a:solidFill>
                <a:latin typeface="Bookman Old Style" panose="02050604050505020204" pitchFamily="18" charset="0"/>
              </a:rPr>
              <a:t>Motion shall be supported by an Affidavit and accompanied by a Written Address in support of the reliefs sought</a:t>
            </a:r>
            <a:r>
              <a:rPr lang="en-US" sz="1300" dirty="0" smtClean="0">
                <a:solidFill>
                  <a:prstClr val="black"/>
                </a:solidFill>
                <a:latin typeface="Bookman Old Style" panose="02050604050505020204" pitchFamily="18" charset="0"/>
              </a:rPr>
              <a:t>.</a:t>
            </a:r>
            <a:endParaRPr lang="en-US" sz="1300" dirty="0">
              <a:latin typeface="Bookman Old Style" panose="02050604050505020204" pitchFamily="18" charset="0"/>
            </a:endParaRPr>
          </a:p>
          <a:p>
            <a:pPr marL="0" indent="0" algn="just">
              <a:lnSpc>
                <a:spcPct val="120000"/>
              </a:lnSpc>
              <a:buClr>
                <a:srgbClr val="009999"/>
              </a:buClr>
              <a:buNone/>
              <a:defRPr/>
            </a:pPr>
            <a:r>
              <a:rPr lang="en-US" sz="1300" b="1" dirty="0">
                <a:latin typeface="Bookman Old Style" panose="02050604050505020204" pitchFamily="18" charset="0"/>
              </a:rPr>
              <a:t>Affidavits</a:t>
            </a:r>
            <a:r>
              <a:rPr lang="en-US" sz="1300" dirty="0">
                <a:latin typeface="Bookman Old Style" panose="02050604050505020204" pitchFamily="18" charset="0"/>
              </a:rPr>
              <a:t> Sections 115, 119,120,114,109 of Evidence Act</a:t>
            </a:r>
          </a:p>
          <a:p>
            <a:pPr algn="just">
              <a:lnSpc>
                <a:spcPct val="120000"/>
              </a:lnSpc>
              <a:buClr>
                <a:srgbClr val="009999"/>
              </a:buClr>
              <a:buFont typeface="Wingdings" pitchFamily="2" charset="2"/>
              <a:buChar char="§"/>
              <a:defRPr/>
            </a:pPr>
            <a:r>
              <a:rPr lang="en-US" sz="1300" dirty="0">
                <a:latin typeface="Bookman Old Style" panose="02050604050505020204" pitchFamily="18" charset="0"/>
              </a:rPr>
              <a:t>Affidavits are sworn testimonies which contain facts which the maker believes to be true to the best of his knowledge. </a:t>
            </a:r>
            <a:r>
              <a:rPr lang="en-US" sz="1300" b="1" i="1" dirty="0">
                <a:latin typeface="Bookman Old Style" panose="02050604050505020204" pitchFamily="18" charset="0"/>
              </a:rPr>
              <a:t>Edu v. Commissioner for Agriculture</a:t>
            </a:r>
            <a:r>
              <a:rPr lang="en-US" sz="1300" dirty="0">
                <a:latin typeface="Bookman Old Style" panose="02050604050505020204" pitchFamily="18" charset="0"/>
              </a:rPr>
              <a:t>. Affidavits are meant to state the material facts and allow the court to draw the conclusion. Affidavits are always sworn before a person duly authorized to administer oaths (Commissioner of Oaths).</a:t>
            </a:r>
          </a:p>
          <a:p>
            <a:pPr algn="just">
              <a:lnSpc>
                <a:spcPct val="120000"/>
              </a:lnSpc>
              <a:buClr>
                <a:srgbClr val="009999"/>
              </a:buClr>
              <a:buFont typeface="Wingdings" pitchFamily="2" charset="2"/>
              <a:buChar char="§"/>
              <a:defRPr/>
            </a:pPr>
            <a:r>
              <a:rPr lang="en-US" sz="1300" dirty="0">
                <a:latin typeface="Bookman Old Style" panose="02050604050505020204" pitchFamily="18" charset="0"/>
              </a:rPr>
              <a:t>When an illiterate or a blind person depose to an affidavit, the fact that such person is an illiterate shall be stated there and there must be a JURAT – Section 119(1) Evidence Act. Also, the language in which the affidavit was deposed should be attached to that translated into the language of the court – English language.</a:t>
            </a:r>
          </a:p>
          <a:p>
            <a:pPr marL="0" indent="0" algn="just">
              <a:lnSpc>
                <a:spcPct val="120000"/>
              </a:lnSpc>
              <a:buClr>
                <a:srgbClr val="009999"/>
              </a:buClr>
              <a:buNone/>
              <a:defRPr/>
            </a:pPr>
            <a:r>
              <a:rPr lang="en-US" sz="1300" b="1" dirty="0" smtClean="0">
                <a:latin typeface="Bookman Old Style" panose="02050604050505020204" pitchFamily="18" charset="0"/>
              </a:rPr>
              <a:t>Content </a:t>
            </a:r>
            <a:r>
              <a:rPr lang="en-US" sz="1300" b="1" dirty="0">
                <a:latin typeface="Bookman Old Style" panose="02050604050505020204" pitchFamily="18" charset="0"/>
              </a:rPr>
              <a:t>of an Affidavit</a:t>
            </a:r>
          </a:p>
          <a:p>
            <a:pPr algn="just">
              <a:lnSpc>
                <a:spcPct val="120000"/>
              </a:lnSpc>
              <a:buClr>
                <a:srgbClr val="009999"/>
              </a:buClr>
              <a:buFont typeface="Wingdings" pitchFamily="2" charset="2"/>
              <a:buChar char="§"/>
              <a:defRPr/>
            </a:pPr>
            <a:r>
              <a:rPr lang="en-US" sz="1300" dirty="0">
                <a:latin typeface="Bookman Old Style" panose="02050604050505020204" pitchFamily="18" charset="0"/>
              </a:rPr>
              <a:t>Statements of facts </a:t>
            </a:r>
            <a:endParaRPr lang="en-GB" sz="1300" dirty="0">
              <a:latin typeface="Bookman Old Style" panose="02050604050505020204" pitchFamily="18" charset="0"/>
            </a:endParaRPr>
          </a:p>
          <a:p>
            <a:pPr algn="just">
              <a:lnSpc>
                <a:spcPct val="120000"/>
              </a:lnSpc>
              <a:buClr>
                <a:srgbClr val="009999"/>
              </a:buClr>
              <a:buFont typeface="Wingdings" pitchFamily="2" charset="2"/>
              <a:buChar char="§"/>
              <a:defRPr/>
            </a:pPr>
            <a:r>
              <a:rPr lang="en-US" sz="1300" dirty="0">
                <a:latin typeface="Bookman Old Style" panose="02050604050505020204" pitchFamily="18" charset="0"/>
              </a:rPr>
              <a:t>The source of statement of facts which could be personal knowledge or otherwise. The deponent must specify whether the facts he deposes to are out of his personal knowledge or out of information received. Where he lumps both of them together as if both are out of his personal knowledge, the court will not ascribe any value to them as it will amount to hearsay evidence. – Section 115(2) Evidence Act.</a:t>
            </a:r>
            <a:endParaRPr lang="en-GB" sz="1300" dirty="0">
              <a:latin typeface="Bookman Old Style" panose="02050604050505020204" pitchFamily="18" charset="0"/>
            </a:endParaRPr>
          </a:p>
          <a:p>
            <a:pPr algn="just">
              <a:lnSpc>
                <a:spcPct val="120000"/>
              </a:lnSpc>
              <a:buClr>
                <a:srgbClr val="009999"/>
              </a:buClr>
              <a:buFont typeface="Wingdings" pitchFamily="2" charset="2"/>
              <a:buChar char="§"/>
              <a:defRPr/>
            </a:pPr>
            <a:r>
              <a:rPr lang="en-US" sz="1300" dirty="0">
                <a:latin typeface="Bookman Old Style" panose="02050604050505020204" pitchFamily="18" charset="0"/>
              </a:rPr>
              <a:t>An affidavit is not to contain extraneous matter by way of objection, prayer, legal argument or </a:t>
            </a:r>
            <a:r>
              <a:rPr lang="en-US" sz="1300" dirty="0" smtClean="0">
                <a:latin typeface="Bookman Old Style" panose="02050604050505020204" pitchFamily="18" charset="0"/>
              </a:rPr>
              <a:t>conclusion. </a:t>
            </a:r>
            <a:r>
              <a:rPr lang="en-US" sz="1300" dirty="0">
                <a:latin typeface="Bookman Old Style" panose="02050604050505020204" pitchFamily="18" charset="0"/>
              </a:rPr>
              <a:t>When fact is from another person, the particulars of the person shall be stated and the time, place and circumstances of the information shall also be stated – Section 115(4) Evidence </a:t>
            </a:r>
            <a:r>
              <a:rPr lang="en-US" sz="1300" dirty="0" smtClean="0">
                <a:latin typeface="Bookman Old Style" panose="02050604050505020204" pitchFamily="18" charset="0"/>
              </a:rPr>
              <a:t>Act.</a:t>
            </a:r>
            <a:endParaRPr lang="en-US" sz="1300"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25</a:t>
            </a:fld>
            <a:endParaRPr lang="en-GB"/>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25751474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212179" y="342900"/>
            <a:ext cx="7467600" cy="838200"/>
          </a:xfrm>
        </p:spPr>
        <p:txBody>
          <a:bodyPr rtlCol="0">
            <a:normAutofit/>
          </a:bodyPr>
          <a:lstStyle/>
          <a:p>
            <a:pPr>
              <a:defRPr/>
            </a:pPr>
            <a:r>
              <a:rPr lang="en-US" sz="1600" b="1" spc="250" dirty="0">
                <a:solidFill>
                  <a:srgbClr val="009999"/>
                </a:solidFill>
                <a:latin typeface="Arial Black" pitchFamily="34" charset="0"/>
              </a:rPr>
              <a:t>MODE OF APPLYING TO COURT: SUPPORTING DOCUMENTS</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679269" y="1181100"/>
            <a:ext cx="11325498" cy="5175250"/>
          </a:xfrm>
        </p:spPr>
        <p:txBody>
          <a:bodyPr rtlCol="0">
            <a:normAutofit lnSpcReduction="10000"/>
          </a:bodyPr>
          <a:lstStyle/>
          <a:p>
            <a:pPr marL="0" indent="0" algn="just">
              <a:lnSpc>
                <a:spcPct val="120000"/>
              </a:lnSpc>
              <a:buClr>
                <a:srgbClr val="009999"/>
              </a:buClr>
              <a:buNone/>
              <a:defRPr/>
            </a:pPr>
            <a:r>
              <a:rPr lang="en-US" sz="1400" b="1" dirty="0" smtClean="0">
                <a:latin typeface="Bookman Old Style" panose="02050604050505020204" pitchFamily="18" charset="0"/>
              </a:rPr>
              <a:t>Defective </a:t>
            </a:r>
            <a:r>
              <a:rPr lang="en-US" sz="1400" b="1" dirty="0">
                <a:latin typeface="Bookman Old Style" panose="02050604050505020204" pitchFamily="18" charset="0"/>
              </a:rPr>
              <a:t>Affidavits</a:t>
            </a:r>
          </a:p>
          <a:p>
            <a:pPr algn="just">
              <a:lnSpc>
                <a:spcPct val="120000"/>
              </a:lnSpc>
              <a:buClr>
                <a:srgbClr val="009999"/>
              </a:buClr>
              <a:buFont typeface="Wingdings" pitchFamily="2" charset="2"/>
              <a:buChar char="§"/>
              <a:defRPr/>
            </a:pPr>
            <a:r>
              <a:rPr lang="en-US" sz="1400" dirty="0">
                <a:latin typeface="Bookman Old Style" panose="02050604050505020204" pitchFamily="18" charset="0"/>
              </a:rPr>
              <a:t>A defective affidavit is an affidavit that does not comply as to format and content of an affidavit. </a:t>
            </a:r>
          </a:p>
          <a:p>
            <a:pPr algn="just">
              <a:lnSpc>
                <a:spcPct val="120000"/>
              </a:lnSpc>
              <a:buClr>
                <a:srgbClr val="009999"/>
              </a:buClr>
              <a:buFont typeface="Wingdings" pitchFamily="2" charset="2"/>
              <a:buChar char="§"/>
              <a:defRPr/>
            </a:pPr>
            <a:endParaRPr lang="en-GB" sz="1400" dirty="0">
              <a:latin typeface="Bookman Old Style" panose="02050604050505020204" pitchFamily="18" charset="0"/>
            </a:endParaRPr>
          </a:p>
          <a:p>
            <a:pPr algn="just">
              <a:lnSpc>
                <a:spcPct val="120000"/>
              </a:lnSpc>
              <a:buClr>
                <a:srgbClr val="009999"/>
              </a:buClr>
              <a:buFont typeface="Wingdings" pitchFamily="2" charset="2"/>
              <a:buChar char="§"/>
              <a:defRPr/>
            </a:pPr>
            <a:r>
              <a:rPr lang="en-US" sz="1400" dirty="0">
                <a:latin typeface="Bookman Old Style" panose="02050604050505020204" pitchFamily="18" charset="0"/>
              </a:rPr>
              <a:t>A defective affidavit can still be admitted by the court provided that the affidavit was administered by the relevant authority. There is however a danger in filing a defective affidavit in that section 114 of Evidence Act provides that a defective or erroneous affidavit may be amended and re-sworn with the leave of court on such terms as to time, costs, or otherwise as seen reason. </a:t>
            </a:r>
            <a:r>
              <a:rPr lang="it-IT" sz="1400" b="1" i="1" dirty="0">
                <a:latin typeface="Bookman Old Style" panose="02050604050505020204" pitchFamily="18" charset="0"/>
              </a:rPr>
              <a:t>C &amp; C Ltd v. Altimate Inv. Ltd</a:t>
            </a:r>
          </a:p>
          <a:p>
            <a:pPr marL="0" indent="0" algn="just">
              <a:lnSpc>
                <a:spcPct val="120000"/>
              </a:lnSpc>
              <a:buClr>
                <a:srgbClr val="009999"/>
              </a:buClr>
              <a:buNone/>
              <a:defRPr/>
            </a:pPr>
            <a:r>
              <a:rPr lang="en-US" sz="1400" b="1" dirty="0" smtClean="0">
                <a:solidFill>
                  <a:prstClr val="black"/>
                </a:solidFill>
                <a:latin typeface="Bookman Old Style" panose="02050604050505020204" pitchFamily="18" charset="0"/>
              </a:rPr>
              <a:t>FURTHER </a:t>
            </a:r>
            <a:r>
              <a:rPr lang="en-US" sz="1400" b="1" dirty="0">
                <a:solidFill>
                  <a:prstClr val="black"/>
                </a:solidFill>
                <a:latin typeface="Bookman Old Style" panose="02050604050505020204" pitchFamily="18" charset="0"/>
              </a:rPr>
              <a:t>AND BETTER AFFIDAVITS</a:t>
            </a:r>
          </a:p>
          <a:p>
            <a:pPr lvl="0" algn="just">
              <a:lnSpc>
                <a:spcPct val="120000"/>
              </a:lnSpc>
              <a:buClr>
                <a:srgbClr val="009999"/>
              </a:buClr>
              <a:buFont typeface="Wingdings" pitchFamily="2" charset="2"/>
              <a:buChar char="§"/>
              <a:defRPr/>
            </a:pPr>
            <a:r>
              <a:rPr lang="en-US" sz="1400" dirty="0">
                <a:solidFill>
                  <a:prstClr val="black"/>
                </a:solidFill>
                <a:latin typeface="Bookman Old Style" panose="02050604050505020204" pitchFamily="18" charset="0"/>
              </a:rPr>
              <a:t>This is an addition to the affidavit already filed in court. It is used when an Applicant in filing an affidavit omitted some important facts or when there are new facts which are to be brought to the attention of the court. Thus in such cases, there is need to file a further and better affidavit. It can also be used to introduce new documents. </a:t>
            </a:r>
          </a:p>
          <a:p>
            <a:pPr marL="0" indent="0" algn="just">
              <a:lnSpc>
                <a:spcPct val="120000"/>
              </a:lnSpc>
              <a:buClr>
                <a:srgbClr val="009999"/>
              </a:buClr>
              <a:buNone/>
              <a:defRPr/>
            </a:pPr>
            <a:r>
              <a:rPr lang="en-US" sz="1400" b="1" dirty="0" smtClean="0">
                <a:solidFill>
                  <a:prstClr val="black"/>
                </a:solidFill>
                <a:latin typeface="Bookman Old Style" panose="02050604050505020204" pitchFamily="18" charset="0"/>
              </a:rPr>
              <a:t>CONFLICTS </a:t>
            </a:r>
            <a:r>
              <a:rPr lang="en-US" sz="1400" b="1" dirty="0">
                <a:solidFill>
                  <a:prstClr val="black"/>
                </a:solidFill>
                <a:latin typeface="Bookman Old Style" panose="02050604050505020204" pitchFamily="18" charset="0"/>
              </a:rPr>
              <a:t>IN AFFIDAVITS – Section 116 Evidence Act</a:t>
            </a:r>
          </a:p>
          <a:p>
            <a:pPr lvl="0" algn="just">
              <a:lnSpc>
                <a:spcPct val="120000"/>
              </a:lnSpc>
              <a:buClr>
                <a:srgbClr val="009999"/>
              </a:buClr>
              <a:buFont typeface="Wingdings" pitchFamily="2" charset="2"/>
              <a:buChar char="§"/>
              <a:defRPr/>
            </a:pPr>
            <a:r>
              <a:rPr lang="en-US" sz="1400" dirty="0">
                <a:solidFill>
                  <a:prstClr val="black"/>
                </a:solidFill>
                <a:latin typeface="Bookman Old Style" panose="02050604050505020204" pitchFamily="18" charset="0"/>
              </a:rPr>
              <a:t>Where there are conflicts in affidavits, the court may do any or all of the following;</a:t>
            </a:r>
          </a:p>
          <a:p>
            <a:pPr marL="0" indent="0" algn="just">
              <a:lnSpc>
                <a:spcPct val="120000"/>
              </a:lnSpc>
              <a:buClr>
                <a:srgbClr val="009999"/>
              </a:buClr>
              <a:buNone/>
              <a:defRPr/>
            </a:pPr>
            <a:r>
              <a:rPr lang="en-US" sz="1400" dirty="0">
                <a:solidFill>
                  <a:prstClr val="black"/>
                </a:solidFill>
                <a:latin typeface="Bookman Old Style" panose="02050604050505020204" pitchFamily="18" charset="0"/>
              </a:rPr>
              <a:t>Call for oral evidence to resolve the conflict. </a:t>
            </a:r>
            <a:r>
              <a:rPr lang="en-US" sz="1400" b="1" i="1" dirty="0" err="1">
                <a:solidFill>
                  <a:prstClr val="black"/>
                </a:solidFill>
                <a:latin typeface="Bookman Old Style" panose="02050604050505020204" pitchFamily="18" charset="0"/>
              </a:rPr>
              <a:t>Nwosu</a:t>
            </a:r>
            <a:r>
              <a:rPr lang="en-US" sz="1400" b="1" i="1" dirty="0">
                <a:solidFill>
                  <a:prstClr val="black"/>
                </a:solidFill>
                <a:latin typeface="Bookman Old Style" panose="02050604050505020204" pitchFamily="18" charset="0"/>
              </a:rPr>
              <a:t> v. Imo State Environmental Sanitation Authority.</a:t>
            </a:r>
          </a:p>
          <a:p>
            <a:pPr marL="0" indent="0" algn="just">
              <a:lnSpc>
                <a:spcPct val="120000"/>
              </a:lnSpc>
              <a:buClr>
                <a:srgbClr val="009999"/>
              </a:buClr>
              <a:buNone/>
              <a:defRPr/>
            </a:pPr>
            <a:r>
              <a:rPr lang="en-US" sz="1400" dirty="0">
                <a:solidFill>
                  <a:prstClr val="black"/>
                </a:solidFill>
                <a:latin typeface="Bookman Old Style" panose="02050604050505020204" pitchFamily="18" charset="0"/>
              </a:rPr>
              <a:t>Resolve the conflict from the documentary evidence attached to the affidavits where available and sufficient. </a:t>
            </a:r>
            <a:r>
              <a:rPr lang="en-US" sz="1400" b="1" i="1" dirty="0" err="1">
                <a:solidFill>
                  <a:prstClr val="black"/>
                </a:solidFill>
                <a:latin typeface="Bookman Old Style" panose="02050604050505020204" pitchFamily="18" charset="0"/>
              </a:rPr>
              <a:t>Eimskip</a:t>
            </a:r>
            <a:r>
              <a:rPr lang="en-US" sz="1400" b="1" i="1" dirty="0">
                <a:solidFill>
                  <a:prstClr val="black"/>
                </a:solidFill>
                <a:latin typeface="Bookman Old Style" panose="02050604050505020204" pitchFamily="18" charset="0"/>
              </a:rPr>
              <a:t> Ltd v. Exquisite Industries </a:t>
            </a:r>
            <a:r>
              <a:rPr lang="en-US" sz="1400" b="1" i="1" dirty="0" err="1">
                <a:solidFill>
                  <a:prstClr val="black"/>
                </a:solidFill>
                <a:latin typeface="Bookman Old Style" panose="02050604050505020204" pitchFamily="18" charset="0"/>
              </a:rPr>
              <a:t>Nig</a:t>
            </a:r>
            <a:r>
              <a:rPr lang="en-US" sz="1400" b="1" i="1" dirty="0">
                <a:solidFill>
                  <a:prstClr val="black"/>
                </a:solidFill>
                <a:latin typeface="Bookman Old Style" panose="02050604050505020204" pitchFamily="18" charset="0"/>
              </a:rPr>
              <a:t> </a:t>
            </a:r>
            <a:r>
              <a:rPr lang="en-US" sz="1400" b="1" i="1" dirty="0" smtClean="0">
                <a:solidFill>
                  <a:prstClr val="black"/>
                </a:solidFill>
                <a:latin typeface="Bookman Old Style" panose="02050604050505020204" pitchFamily="18" charset="0"/>
              </a:rPr>
              <a:t>Ltd</a:t>
            </a:r>
            <a:endParaRPr lang="en-US" sz="1400" dirty="0">
              <a:latin typeface="Bookman Old Style" panose="02050604050505020204" pitchFamily="18" charset="0"/>
            </a:endParaRPr>
          </a:p>
          <a:p>
            <a:pPr marL="0" indent="0" algn="just">
              <a:lnSpc>
                <a:spcPct val="120000"/>
              </a:lnSpc>
              <a:buClr>
                <a:srgbClr val="009999"/>
              </a:buClr>
              <a:buNone/>
              <a:defRPr/>
            </a:pPr>
            <a:endParaRPr lang="en-US" sz="1600" dirty="0">
              <a:latin typeface="Bookman Old Style"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26</a:t>
            </a:fld>
            <a:endParaRPr lang="en-GB"/>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1321308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60325"/>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362200" y="420461"/>
            <a:ext cx="7467600" cy="838200"/>
          </a:xfrm>
        </p:spPr>
        <p:txBody>
          <a:bodyPr rtlCol="0">
            <a:normAutofit/>
          </a:bodyPr>
          <a:lstStyle/>
          <a:p>
            <a:pPr>
              <a:defRPr/>
            </a:pPr>
            <a:r>
              <a:rPr lang="en-US" sz="1600" b="1" spc="250" dirty="0">
                <a:solidFill>
                  <a:srgbClr val="009999"/>
                </a:solidFill>
                <a:latin typeface="Arial Black" pitchFamily="34" charset="0"/>
              </a:rPr>
              <a:t>RESPONSE TO MOTIONS: COUNTER AFFIDAVITS</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479375" y="1123406"/>
            <a:ext cx="11512327" cy="5232944"/>
          </a:xfrm>
        </p:spPr>
        <p:txBody>
          <a:bodyPr rtlCol="0">
            <a:noAutofit/>
          </a:bodyPr>
          <a:lstStyle/>
          <a:p>
            <a:pPr marL="0" indent="0" algn="ctr">
              <a:lnSpc>
                <a:spcPct val="120000"/>
              </a:lnSpc>
              <a:buClr>
                <a:srgbClr val="009999"/>
              </a:buClr>
              <a:buNone/>
              <a:defRPr/>
            </a:pPr>
            <a:r>
              <a:rPr lang="en-US" sz="1800" b="1" dirty="0" smtClean="0">
                <a:latin typeface="Bookman Old Style" panose="02050604050505020204" pitchFamily="18" charset="0"/>
              </a:rPr>
              <a:t>COUNTER </a:t>
            </a:r>
            <a:r>
              <a:rPr lang="en-US" sz="1800" b="1" dirty="0">
                <a:latin typeface="Bookman Old Style" panose="02050604050505020204" pitchFamily="18" charset="0"/>
              </a:rPr>
              <a:t>AFFIDAVITS</a:t>
            </a:r>
          </a:p>
          <a:p>
            <a:pPr algn="just">
              <a:lnSpc>
                <a:spcPct val="120000"/>
              </a:lnSpc>
              <a:buClr>
                <a:srgbClr val="009999"/>
              </a:buClr>
              <a:buFont typeface="Wingdings" pitchFamily="2" charset="2"/>
              <a:buChar char="§"/>
              <a:defRPr/>
            </a:pPr>
            <a:r>
              <a:rPr lang="en-US" sz="1800" dirty="0">
                <a:latin typeface="Bookman Old Style" panose="02050604050505020204" pitchFamily="18" charset="0"/>
              </a:rPr>
              <a:t>Counter Affidavits are affidavits deposed to by the respondent challenging the truth of the facts deposed to in the Applicant’s Supporting Affidavit or some other facts why the Application should not be granted. A counter affidavit must specifically deny the statements made in an Applicant’s supporting Affidavit.</a:t>
            </a:r>
          </a:p>
          <a:p>
            <a:pPr algn="just">
              <a:lnSpc>
                <a:spcPct val="120000"/>
              </a:lnSpc>
              <a:buClr>
                <a:srgbClr val="009999"/>
              </a:buClr>
              <a:buFont typeface="Wingdings" pitchFamily="2" charset="2"/>
              <a:buChar char="§"/>
              <a:defRPr/>
            </a:pPr>
            <a:r>
              <a:rPr lang="en-US" sz="1800" dirty="0">
                <a:latin typeface="Bookman Old Style" panose="02050604050505020204" pitchFamily="18" charset="0"/>
              </a:rPr>
              <a:t>A Counter Affidavit must be deposed to by someone versed in the facts of the case or must have been informed by such person.</a:t>
            </a:r>
          </a:p>
          <a:p>
            <a:pPr algn="just">
              <a:lnSpc>
                <a:spcPct val="120000"/>
              </a:lnSpc>
              <a:buClr>
                <a:srgbClr val="009999"/>
              </a:buClr>
              <a:buFont typeface="Wingdings" pitchFamily="2" charset="2"/>
              <a:buChar char="§"/>
              <a:defRPr/>
            </a:pPr>
            <a:r>
              <a:rPr lang="en-US" sz="1800" dirty="0">
                <a:latin typeface="Bookman Old Style" panose="02050604050505020204" pitchFamily="18" charset="0"/>
              </a:rPr>
              <a:t>All documents relied on in a Counter Affidavit must be attached as exhibits. Where they are public documents, they need not be certified if the contents of the documents are not in dispute. </a:t>
            </a:r>
            <a:r>
              <a:rPr lang="en-US" sz="1800" b="1" i="1" dirty="0">
                <a:latin typeface="Bookman Old Style" panose="02050604050505020204" pitchFamily="18" charset="0"/>
              </a:rPr>
              <a:t>DG, DICN &amp; Anor v. </a:t>
            </a:r>
            <a:r>
              <a:rPr lang="en-US" sz="1800" b="1" i="1" dirty="0" err="1">
                <a:latin typeface="Bookman Old Style" panose="02050604050505020204" pitchFamily="18" charset="0"/>
              </a:rPr>
              <a:t>Dinwabor</a:t>
            </a:r>
            <a:r>
              <a:rPr lang="en-US" sz="1800" b="1" i="1" dirty="0">
                <a:latin typeface="Bookman Old Style" panose="02050604050505020204" pitchFamily="18" charset="0"/>
              </a:rPr>
              <a:t> &amp; Ors (2016) LPELR-41316(CA)</a:t>
            </a:r>
          </a:p>
          <a:p>
            <a:pPr algn="just">
              <a:lnSpc>
                <a:spcPct val="120000"/>
              </a:lnSpc>
              <a:buClr>
                <a:srgbClr val="009999"/>
              </a:buClr>
              <a:buFont typeface="Wingdings" pitchFamily="2" charset="2"/>
              <a:buChar char="§"/>
              <a:defRPr/>
            </a:pPr>
            <a:r>
              <a:rPr lang="en-US" sz="1800" dirty="0">
                <a:latin typeface="Bookman Old Style" panose="02050604050505020204" pitchFamily="18" charset="0"/>
              </a:rPr>
              <a:t> Where the Respondent does not file a counter affidavit the facts deposed to in the Applicant’s supporting affidavit are deemed to be true and unchallenged and the court is bound to act upon them unless such facts are obviously false.</a:t>
            </a:r>
            <a:r>
              <a:rPr lang="pt-BR" sz="1800" dirty="0">
                <a:latin typeface="Bookman Old Style" panose="02050604050505020204" pitchFamily="18" charset="0"/>
              </a:rPr>
              <a:t> </a:t>
            </a:r>
            <a:r>
              <a:rPr lang="pt-BR" sz="1800" b="1" i="1" dirty="0">
                <a:latin typeface="Bookman Old Style" panose="02050604050505020204" pitchFamily="18" charset="0"/>
              </a:rPr>
              <a:t>Owuru &amp; Anor v. Adigwu &amp; Anor</a:t>
            </a:r>
            <a:r>
              <a:rPr lang="en-US" sz="1800" b="1" i="1" dirty="0">
                <a:latin typeface="Bookman Old Style" panose="02050604050505020204" pitchFamily="18" charset="0"/>
              </a:rPr>
              <a:t> (2017) LPELR-42763(SC), </a:t>
            </a:r>
            <a:r>
              <a:rPr lang="en-US" sz="1800" b="1" i="1" dirty="0" err="1">
                <a:latin typeface="Bookman Old Style" panose="02050604050505020204" pitchFamily="18" charset="0"/>
              </a:rPr>
              <a:t>Uket</a:t>
            </a:r>
            <a:r>
              <a:rPr lang="en-US" sz="1800" b="1" i="1" dirty="0">
                <a:latin typeface="Bookman Old Style" panose="02050604050505020204" pitchFamily="18" charset="0"/>
              </a:rPr>
              <a:t> v. FRN (2007) LPELR-3693(CA)</a:t>
            </a:r>
          </a:p>
        </p:txBody>
      </p:sp>
      <p:sp>
        <p:nvSpPr>
          <p:cNvPr id="6" name="Slide Number Placeholder 5"/>
          <p:cNvSpPr>
            <a:spLocks noGrp="1"/>
          </p:cNvSpPr>
          <p:nvPr>
            <p:ph type="sldNum" sz="quarter" idx="12"/>
          </p:nvPr>
        </p:nvSpPr>
        <p:spPr/>
        <p:txBody>
          <a:bodyPr/>
          <a:lstStyle/>
          <a:p>
            <a:fld id="{9BBC1D92-6CA7-456C-86AB-9533653039EE}" type="slidenum">
              <a:rPr lang="en-GB" smtClean="0"/>
              <a:pPr/>
              <a:t>27</a:t>
            </a:fld>
            <a:endParaRPr lang="en-GB"/>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38214375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251368" y="266700"/>
            <a:ext cx="7467600" cy="838200"/>
          </a:xfrm>
        </p:spPr>
        <p:txBody>
          <a:bodyPr rtlCol="0">
            <a:normAutofit/>
          </a:bodyPr>
          <a:lstStyle/>
          <a:p>
            <a:pPr>
              <a:defRPr/>
            </a:pPr>
            <a:r>
              <a:rPr lang="en-US" sz="1600" b="1" spc="250" dirty="0">
                <a:solidFill>
                  <a:srgbClr val="009999"/>
                </a:solidFill>
                <a:latin typeface="Arial Black" pitchFamily="34" charset="0"/>
              </a:rPr>
              <a:t>RESPONSE TO MOTIONS: COUNTER AFFIDAVITS</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689112" y="1104900"/>
            <a:ext cx="11330610" cy="5143500"/>
          </a:xfrm>
        </p:spPr>
        <p:txBody>
          <a:bodyPr rtlCol="0">
            <a:noAutofit/>
          </a:bodyPr>
          <a:lstStyle/>
          <a:p>
            <a:pPr marL="0" indent="0" algn="just">
              <a:lnSpc>
                <a:spcPct val="120000"/>
              </a:lnSpc>
              <a:buClr>
                <a:srgbClr val="009999"/>
              </a:buClr>
              <a:buNone/>
              <a:defRPr/>
            </a:pPr>
            <a:r>
              <a:rPr lang="en-US" sz="1600" b="1" dirty="0" smtClean="0">
                <a:latin typeface="Bookman Old Style" panose="02050604050505020204" pitchFamily="18" charset="0"/>
              </a:rPr>
              <a:t>Instances </a:t>
            </a:r>
            <a:r>
              <a:rPr lang="en-US" sz="1600" b="1" dirty="0">
                <a:latin typeface="Bookman Old Style" panose="02050604050505020204" pitchFamily="18" charset="0"/>
              </a:rPr>
              <a:t>when there would be no need to file a counter-affidavit</a:t>
            </a:r>
            <a:r>
              <a:rPr lang="en-US" sz="1600" b="1" dirty="0" smtClean="0">
                <a:latin typeface="Bookman Old Style" panose="02050604050505020204" pitchFamily="18" charset="0"/>
              </a:rPr>
              <a:t>:</a:t>
            </a:r>
            <a:endParaRPr lang="en-US" sz="1600" dirty="0">
              <a:latin typeface="Bookman Old Style" panose="02050604050505020204" pitchFamily="18" charset="0"/>
            </a:endParaRPr>
          </a:p>
          <a:p>
            <a:pPr algn="just">
              <a:lnSpc>
                <a:spcPct val="120000"/>
              </a:lnSpc>
              <a:buClr>
                <a:srgbClr val="009999"/>
              </a:buClr>
              <a:buFont typeface="Wingdings" pitchFamily="2" charset="2"/>
              <a:buChar char="§"/>
              <a:defRPr/>
            </a:pPr>
            <a:r>
              <a:rPr lang="en-US" sz="1600" dirty="0">
                <a:latin typeface="Bookman Old Style" panose="02050604050505020204" pitchFamily="18" charset="0"/>
              </a:rPr>
              <a:t>Where the Respondent is not opposing the application, he does not need to file a counter affidavit</a:t>
            </a:r>
          </a:p>
          <a:p>
            <a:pPr algn="just">
              <a:lnSpc>
                <a:spcPct val="120000"/>
              </a:lnSpc>
              <a:buClr>
                <a:srgbClr val="009999"/>
              </a:buClr>
              <a:buFont typeface="Wingdings" pitchFamily="2" charset="2"/>
              <a:buChar char="§"/>
              <a:defRPr/>
            </a:pPr>
            <a:r>
              <a:rPr lang="en-US" sz="1600" dirty="0">
                <a:latin typeface="Bookman Old Style" panose="02050604050505020204" pitchFamily="18" charset="0"/>
              </a:rPr>
              <a:t>Where the Respondent is opposing on points of law only.</a:t>
            </a:r>
          </a:p>
          <a:p>
            <a:pPr algn="just">
              <a:lnSpc>
                <a:spcPct val="120000"/>
              </a:lnSpc>
              <a:buClr>
                <a:srgbClr val="009999"/>
              </a:buClr>
              <a:buFont typeface="Wingdings" pitchFamily="2" charset="2"/>
              <a:buChar char="§"/>
              <a:defRPr/>
            </a:pPr>
            <a:r>
              <a:rPr lang="en-US" sz="1600" dirty="0">
                <a:latin typeface="Bookman Old Style" panose="02050604050505020204" pitchFamily="18" charset="0"/>
              </a:rPr>
              <a:t>Where the facts in the affidavit in support of the motion are manifestly self-contradictory that no reasonable court would rely on it</a:t>
            </a:r>
          </a:p>
          <a:p>
            <a:pPr algn="just">
              <a:lnSpc>
                <a:spcPct val="120000"/>
              </a:lnSpc>
              <a:buClr>
                <a:srgbClr val="009999"/>
              </a:buClr>
              <a:buFont typeface="Wingdings" pitchFamily="2" charset="2"/>
              <a:buChar char="§"/>
              <a:defRPr/>
            </a:pPr>
            <a:r>
              <a:rPr lang="en-US" sz="1600" dirty="0">
                <a:latin typeface="Bookman Old Style" panose="02050604050505020204" pitchFamily="18" charset="0"/>
              </a:rPr>
              <a:t>Where the facts deposed to in the affidavit are not sufficient to sustain the prayers sought in the application</a:t>
            </a:r>
          </a:p>
          <a:p>
            <a:pPr marL="0" indent="0" algn="just">
              <a:lnSpc>
                <a:spcPct val="120000"/>
              </a:lnSpc>
              <a:buClr>
                <a:srgbClr val="009999"/>
              </a:buClr>
              <a:buNone/>
              <a:defRPr/>
            </a:pPr>
            <a:r>
              <a:rPr lang="en-US" sz="1600" b="1" dirty="0" smtClean="0">
                <a:latin typeface="Bookman Old Style" panose="02050604050505020204" pitchFamily="18" charset="0"/>
              </a:rPr>
              <a:t>PRIORITY </a:t>
            </a:r>
            <a:r>
              <a:rPr lang="en-US" sz="1600" b="1" dirty="0">
                <a:latin typeface="Bookman Old Style" panose="02050604050505020204" pitchFamily="18" charset="0"/>
              </a:rPr>
              <a:t>OF HEARING APPLICATIONS</a:t>
            </a:r>
          </a:p>
          <a:p>
            <a:pPr algn="just">
              <a:lnSpc>
                <a:spcPct val="120000"/>
              </a:lnSpc>
              <a:buClr>
                <a:srgbClr val="009999"/>
              </a:buClr>
              <a:buFont typeface="Wingdings" pitchFamily="2" charset="2"/>
              <a:buChar char="§"/>
              <a:defRPr/>
            </a:pPr>
            <a:r>
              <a:rPr lang="en-US" sz="1600" dirty="0">
                <a:latin typeface="Bookman Old Style" panose="02050604050505020204" pitchFamily="18" charset="0"/>
              </a:rPr>
              <a:t>When there are two Interlocutory Applications pending before the court, the court by practice direction is to hear the one that would preserve the suit before that which would </a:t>
            </a:r>
            <a:r>
              <a:rPr lang="en-US" sz="1600" dirty="0" smtClean="0">
                <a:latin typeface="Bookman Old Style" panose="02050604050505020204" pitchFamily="18" charset="0"/>
              </a:rPr>
              <a:t>terminate </a:t>
            </a:r>
            <a:r>
              <a:rPr lang="en-US" sz="1600" dirty="0">
                <a:latin typeface="Bookman Old Style" panose="02050604050505020204" pitchFamily="18" charset="0"/>
              </a:rPr>
              <a:t>the </a:t>
            </a:r>
            <a:r>
              <a:rPr lang="en-US" sz="1600" dirty="0" smtClean="0">
                <a:latin typeface="Bookman Old Style" panose="02050604050505020204" pitchFamily="18" charset="0"/>
              </a:rPr>
              <a:t>suit. </a:t>
            </a:r>
            <a:r>
              <a:rPr lang="en-US" sz="1600" b="1" i="1" dirty="0" err="1">
                <a:latin typeface="Bookman Old Style" panose="02050604050505020204" pitchFamily="18" charset="0"/>
              </a:rPr>
              <a:t>Nalsa</a:t>
            </a:r>
            <a:r>
              <a:rPr lang="en-US" sz="1600" b="1" i="1" dirty="0">
                <a:latin typeface="Bookman Old Style" panose="02050604050505020204" pitchFamily="18" charset="0"/>
              </a:rPr>
              <a:t> Team &amp; Associates v. NNPC (1991) 11 SCNJ 51;  Long-john v. </a:t>
            </a:r>
            <a:r>
              <a:rPr lang="en-US" sz="1600" b="1" i="1" dirty="0" err="1">
                <a:latin typeface="Bookman Old Style" panose="02050604050505020204" pitchFamily="18" charset="0"/>
              </a:rPr>
              <a:t>Blakk</a:t>
            </a:r>
            <a:r>
              <a:rPr lang="en-US" sz="1600" b="1" i="1" dirty="0">
                <a:latin typeface="Bookman Old Style" panose="02050604050505020204" pitchFamily="18" charset="0"/>
              </a:rPr>
              <a:t> &amp; Ors (1998) 5 SCNJ 58; AG Federation v. AIC LTD (1995) 2 SCNJ 113</a:t>
            </a:r>
            <a:r>
              <a:rPr lang="en-US" sz="1600" dirty="0">
                <a:latin typeface="Bookman Old Style" panose="02050604050505020204" pitchFamily="18" charset="0"/>
              </a:rPr>
              <a:t>. </a:t>
            </a:r>
          </a:p>
          <a:p>
            <a:pPr algn="just">
              <a:lnSpc>
                <a:spcPct val="120000"/>
              </a:lnSpc>
              <a:buClr>
                <a:srgbClr val="009999"/>
              </a:buClr>
              <a:buFont typeface="Wingdings" pitchFamily="2" charset="2"/>
              <a:buChar char="§"/>
              <a:defRPr/>
            </a:pPr>
            <a:r>
              <a:rPr lang="en-US" sz="1600" dirty="0">
                <a:latin typeface="Bookman Old Style" panose="02050604050505020204" pitchFamily="18" charset="0"/>
              </a:rPr>
              <a:t>However, where any of the Applications challenge the jurisdiction of the court, that Application must be taken first. </a:t>
            </a:r>
            <a:r>
              <a:rPr lang="en-US" sz="1600" b="1" i="1" dirty="0">
                <a:latin typeface="Bookman Old Style" panose="02050604050505020204" pitchFamily="18" charset="0"/>
              </a:rPr>
              <a:t>Senate President v. </a:t>
            </a:r>
            <a:r>
              <a:rPr lang="en-US" sz="1600" b="1" i="1" dirty="0" err="1">
                <a:latin typeface="Bookman Old Style" panose="02050604050505020204" pitchFamily="18" charset="0"/>
              </a:rPr>
              <a:t>Nzeribe</a:t>
            </a:r>
            <a:r>
              <a:rPr lang="en-US" sz="1600" b="1" i="1" dirty="0">
                <a:latin typeface="Bookman Old Style" panose="02050604050505020204" pitchFamily="18" charset="0"/>
              </a:rPr>
              <a:t> (2004) 9 NWLR (Pt.878) </a:t>
            </a:r>
            <a:r>
              <a:rPr lang="en-US" sz="1600" b="1" i="1" dirty="0" smtClean="0">
                <a:latin typeface="Bookman Old Style" panose="02050604050505020204" pitchFamily="18" charset="0"/>
              </a:rPr>
              <a:t>25</a:t>
            </a:r>
            <a:endParaRPr lang="en-US" sz="1600" dirty="0">
              <a:latin typeface="Bookman Old Style"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28</a:t>
            </a:fld>
            <a:endParaRPr lang="en-GB"/>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42929871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264430" y="396875"/>
            <a:ext cx="7467600" cy="838200"/>
          </a:xfrm>
        </p:spPr>
        <p:txBody>
          <a:bodyPr rtlCol="0">
            <a:normAutofit/>
          </a:bodyPr>
          <a:lstStyle/>
          <a:p>
            <a:pPr>
              <a:defRPr/>
            </a:pPr>
            <a:r>
              <a:rPr lang="en-US" sz="1600" b="1" spc="250" dirty="0">
                <a:solidFill>
                  <a:srgbClr val="009999"/>
                </a:solidFill>
                <a:latin typeface="Arial Black" pitchFamily="34" charset="0"/>
              </a:rPr>
              <a:t>TYPES OF INTERLOCUTORY APPLICATIONS</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901337" y="1332410"/>
            <a:ext cx="10959737" cy="4915989"/>
          </a:xfrm>
        </p:spPr>
        <p:txBody>
          <a:bodyPr rtlCol="0">
            <a:normAutofit/>
          </a:bodyPr>
          <a:lstStyle/>
          <a:p>
            <a:pPr marL="0" indent="0" algn="just">
              <a:lnSpc>
                <a:spcPct val="120000"/>
              </a:lnSpc>
              <a:buClr>
                <a:srgbClr val="009999"/>
              </a:buClr>
              <a:buNone/>
              <a:defRPr/>
            </a:pPr>
            <a:endParaRPr lang="en-US" sz="1500" dirty="0">
              <a:latin typeface="Bookman Old Style" panose="02050604050505020204" pitchFamily="18" charset="0"/>
            </a:endParaRPr>
          </a:p>
          <a:p>
            <a:pPr algn="just">
              <a:lnSpc>
                <a:spcPct val="120000"/>
              </a:lnSpc>
              <a:buClr>
                <a:srgbClr val="009999"/>
              </a:buClr>
              <a:buFont typeface="Wingdings" pitchFamily="2" charset="2"/>
              <a:buChar char="§"/>
              <a:defRPr/>
            </a:pPr>
            <a:r>
              <a:rPr lang="en-US" sz="2000" dirty="0" smtClean="0">
                <a:latin typeface="Bookman Old Style" panose="02050604050505020204" pitchFamily="18" charset="0"/>
              </a:rPr>
              <a:t>Injunctions</a:t>
            </a:r>
            <a:r>
              <a:rPr lang="en-US" sz="2000" dirty="0">
                <a:latin typeface="Bookman Old Style" panose="02050604050505020204" pitchFamily="18" charset="0"/>
              </a:rPr>
              <a:t>: Interim Injunction, Interlocutory Injunction, Mareva Injunction, Anton </a:t>
            </a:r>
            <a:r>
              <a:rPr lang="en-US" sz="2000" dirty="0" err="1">
                <a:latin typeface="Bookman Old Style" panose="02050604050505020204" pitchFamily="18" charset="0"/>
              </a:rPr>
              <a:t>Piller</a:t>
            </a:r>
            <a:r>
              <a:rPr lang="en-US" sz="2000" dirty="0">
                <a:latin typeface="Bookman Old Style" panose="02050604050505020204" pitchFamily="18" charset="0"/>
              </a:rPr>
              <a:t> Injunction, Mandatory Injunction, Perpetual Injunction, </a:t>
            </a:r>
            <a:r>
              <a:rPr lang="en-US" sz="2000" dirty="0" err="1">
                <a:latin typeface="Bookman Old Style" panose="02050604050505020204" pitchFamily="18" charset="0"/>
              </a:rPr>
              <a:t>Quia</a:t>
            </a:r>
            <a:r>
              <a:rPr lang="en-US" sz="2000" dirty="0">
                <a:latin typeface="Bookman Old Style" panose="02050604050505020204" pitchFamily="18" charset="0"/>
              </a:rPr>
              <a:t> </a:t>
            </a:r>
            <a:r>
              <a:rPr lang="en-US" sz="2000" dirty="0" err="1">
                <a:latin typeface="Bookman Old Style" panose="02050604050505020204" pitchFamily="18" charset="0"/>
              </a:rPr>
              <a:t>Timet</a:t>
            </a:r>
            <a:r>
              <a:rPr lang="en-US" sz="2000" dirty="0">
                <a:latin typeface="Bookman Old Style" panose="02050604050505020204" pitchFamily="18" charset="0"/>
              </a:rPr>
              <a:t> Injunction.</a:t>
            </a:r>
          </a:p>
          <a:p>
            <a:pPr algn="just">
              <a:lnSpc>
                <a:spcPct val="120000"/>
              </a:lnSpc>
              <a:buClr>
                <a:srgbClr val="009999"/>
              </a:buClr>
              <a:buFont typeface="Wingdings" pitchFamily="2" charset="2"/>
              <a:buChar char="§"/>
              <a:defRPr/>
            </a:pPr>
            <a:r>
              <a:rPr lang="en-US" sz="2000" dirty="0" smtClean="0">
                <a:latin typeface="Bookman Old Style" panose="02050604050505020204" pitchFamily="18" charset="0"/>
              </a:rPr>
              <a:t>Interpleader</a:t>
            </a:r>
            <a:r>
              <a:rPr lang="en-US" sz="2000" dirty="0">
                <a:latin typeface="Bookman Old Style" panose="02050604050505020204" pitchFamily="18" charset="0"/>
              </a:rPr>
              <a:t>: Stakeholder Interpleader and Sheriff Interpleader</a:t>
            </a:r>
          </a:p>
          <a:p>
            <a:pPr algn="just">
              <a:lnSpc>
                <a:spcPct val="120000"/>
              </a:lnSpc>
              <a:buClr>
                <a:srgbClr val="009999"/>
              </a:buClr>
              <a:buFont typeface="Wingdings" pitchFamily="2" charset="2"/>
              <a:buChar char="§"/>
              <a:defRPr/>
            </a:pPr>
            <a:r>
              <a:rPr lang="en-US" sz="2000" dirty="0" smtClean="0">
                <a:latin typeface="Bookman Old Style" panose="02050604050505020204" pitchFamily="18" charset="0"/>
              </a:rPr>
              <a:t>Third </a:t>
            </a:r>
            <a:r>
              <a:rPr lang="en-US" sz="2000" dirty="0">
                <a:latin typeface="Bookman Old Style" panose="02050604050505020204" pitchFamily="18" charset="0"/>
              </a:rPr>
              <a:t>Party Proceedings</a:t>
            </a:r>
          </a:p>
          <a:p>
            <a:pPr algn="just">
              <a:lnSpc>
                <a:spcPct val="120000"/>
              </a:lnSpc>
              <a:buClr>
                <a:srgbClr val="009999"/>
              </a:buClr>
              <a:buFont typeface="Wingdings" pitchFamily="2" charset="2"/>
              <a:buChar char="§"/>
              <a:defRPr/>
            </a:pPr>
            <a:r>
              <a:rPr lang="en-US" sz="2000" dirty="0" smtClean="0">
                <a:latin typeface="Bookman Old Style" panose="02050604050505020204" pitchFamily="18" charset="0"/>
              </a:rPr>
              <a:t>Non- </a:t>
            </a:r>
            <a:r>
              <a:rPr lang="en-US" sz="2000" dirty="0">
                <a:latin typeface="Bookman Old Style" panose="02050604050505020204" pitchFamily="18" charset="0"/>
              </a:rPr>
              <a:t>Contentious Interlocutory Applications : Motion for Joinder, Extension of Time, Substitution of Parties, Amendment of Pleadings, Motion to call Additional Witnesses, Motion to Rely on Additional </a:t>
            </a:r>
            <a:r>
              <a:rPr lang="en-US" sz="2000" dirty="0" smtClean="0">
                <a:latin typeface="Bookman Old Style" panose="02050604050505020204" pitchFamily="18" charset="0"/>
              </a:rPr>
              <a:t>Documents</a:t>
            </a:r>
            <a:r>
              <a:rPr lang="en-US" sz="2000" dirty="0">
                <a:latin typeface="Bookman Old Style" panose="02050604050505020204" pitchFamily="18" charset="0"/>
              </a:rPr>
              <a:t>)</a:t>
            </a:r>
          </a:p>
        </p:txBody>
      </p:sp>
      <p:sp>
        <p:nvSpPr>
          <p:cNvPr id="6" name="Slide Number Placeholder 5"/>
          <p:cNvSpPr>
            <a:spLocks noGrp="1"/>
          </p:cNvSpPr>
          <p:nvPr>
            <p:ph type="sldNum" sz="quarter" idx="12"/>
          </p:nvPr>
        </p:nvSpPr>
        <p:spPr/>
        <p:txBody>
          <a:bodyPr/>
          <a:lstStyle/>
          <a:p>
            <a:fld id="{9BBC1D92-6CA7-456C-86AB-9533653039EE}" type="slidenum">
              <a:rPr lang="en-GB" smtClean="0"/>
              <a:pPr/>
              <a:t>29</a:t>
            </a:fld>
            <a:endParaRPr lang="en-GB"/>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2860720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Litigation Process: An Analogy</a:t>
            </a:r>
            <a:endParaRPr lang="en-US" dirty="0"/>
          </a:p>
        </p:txBody>
      </p:sp>
      <p:sp>
        <p:nvSpPr>
          <p:cNvPr id="3" name="Content Placeholder 2"/>
          <p:cNvSpPr>
            <a:spLocks noGrp="1"/>
          </p:cNvSpPr>
          <p:nvPr>
            <p:ph idx="1"/>
          </p:nvPr>
        </p:nvSpPr>
        <p:spPr>
          <a:xfrm>
            <a:off x="720634" y="1960562"/>
            <a:ext cx="10515600" cy="4351338"/>
          </a:xfrm>
        </p:spPr>
        <p:txBody>
          <a:bodyPr/>
          <a:lstStyle/>
          <a:p>
            <a:pPr marL="0" indent="0">
              <a:buNone/>
            </a:pPr>
            <a:endParaRPr lang="en-US" dirty="0"/>
          </a:p>
        </p:txBody>
      </p:sp>
      <p:pic>
        <p:nvPicPr>
          <p:cNvPr id="4" name="Picture 3"/>
          <p:cNvPicPr/>
          <p:nvPr/>
        </p:nvPicPr>
        <p:blipFill>
          <a:blip r:embed="rId2"/>
          <a:stretch>
            <a:fillRect/>
          </a:stretch>
        </p:blipFill>
        <p:spPr>
          <a:xfrm>
            <a:off x="838200" y="1919435"/>
            <a:ext cx="9102634" cy="4392465"/>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074891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225242" y="266700"/>
            <a:ext cx="7467600" cy="838200"/>
          </a:xfrm>
        </p:spPr>
        <p:txBody>
          <a:bodyPr rtlCol="0">
            <a:normAutofit/>
          </a:bodyPr>
          <a:lstStyle/>
          <a:p>
            <a:pPr>
              <a:defRPr/>
            </a:pPr>
            <a:r>
              <a:rPr lang="en-US" sz="1600" b="1" spc="250" dirty="0">
                <a:solidFill>
                  <a:srgbClr val="009999"/>
                </a:solidFill>
                <a:latin typeface="Arial Black" pitchFamily="34" charset="0"/>
              </a:rPr>
              <a:t>TYPES OF INTERLOCUTORY APPLICATIONS: INJUNCTIONS</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557752" y="1371600"/>
            <a:ext cx="11420887" cy="5143500"/>
          </a:xfrm>
        </p:spPr>
        <p:txBody>
          <a:bodyPr rtlCol="0">
            <a:normAutofit/>
          </a:bodyPr>
          <a:lstStyle/>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An Injunction is an equitable remedy which is granted at the discretion of the court. It is an order of court commanding or forbidding an action. Injunctions can also be preservative reliefs meant to maintain the status quo between the parties pending the final determination of the suit.</a:t>
            </a:r>
          </a:p>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There are basically two broad types of injunction; Mandatory and Prohibitive Injunction. While mandatory injunctions compel a party or a person named in the order to do a particular act(s), Prohibitive Injunctions on the other hand restrain a party from doing a particular act(s).</a:t>
            </a:r>
          </a:p>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Injunctions cannot be granted against a completed act because Equity does not act in vain, except in the cases of mandatory injunctions.</a:t>
            </a:r>
          </a:p>
          <a:p>
            <a:pPr marL="0" indent="0" algn="just">
              <a:lnSpc>
                <a:spcPct val="120000"/>
              </a:lnSpc>
              <a:buClr>
                <a:srgbClr val="009999"/>
              </a:buClr>
              <a:buNone/>
              <a:defRPr/>
            </a:pPr>
            <a:r>
              <a:rPr lang="en-US" sz="1400" b="1" dirty="0" smtClean="0">
                <a:latin typeface="Bookman Old Style" panose="02050604050505020204" pitchFamily="18" charset="0"/>
              </a:rPr>
              <a:t>Interim </a:t>
            </a:r>
            <a:r>
              <a:rPr lang="en-US" sz="1400" b="1" dirty="0">
                <a:latin typeface="Bookman Old Style" panose="02050604050505020204" pitchFamily="18" charset="0"/>
              </a:rPr>
              <a:t>Injunctions </a:t>
            </a:r>
          </a:p>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An order of Interim injunction is a temporary order of Court restraining another person from doing an act or commanding a person to undo an act towards the applicant or towards the subject matter of a suit until a named date or the hearing and determination of an event.</a:t>
            </a:r>
          </a:p>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An Interim Injunction is granted in situations of extreme urgency and upon an ex parte application. The affidavit in support must disclose the urgency otherwise it will not be granted. </a:t>
            </a:r>
          </a:p>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Interim injunctions are usually granted pending the determination of the Motion on Notice for Interlocutory Injunction for that reason, an Application for Interim Injunction is always accompanied by the Motion on Notice for Interlocutory Injunction.</a:t>
            </a:r>
          </a:p>
          <a:p>
            <a:pPr marL="0" indent="0" algn="just">
              <a:lnSpc>
                <a:spcPct val="120000"/>
              </a:lnSpc>
              <a:buClr>
                <a:srgbClr val="009999"/>
              </a:buClr>
              <a:buNone/>
              <a:defRPr/>
            </a:pPr>
            <a:endParaRPr lang="en-US" sz="1600" dirty="0">
              <a:latin typeface="Bookman Old Style" panose="02050604050505020204" pitchFamily="18" charset="0"/>
            </a:endParaRPr>
          </a:p>
          <a:p>
            <a:pPr marL="0" indent="0" algn="just">
              <a:lnSpc>
                <a:spcPct val="120000"/>
              </a:lnSpc>
              <a:buClr>
                <a:srgbClr val="009999"/>
              </a:buClr>
              <a:buNone/>
              <a:defRPr/>
            </a:pPr>
            <a:endParaRPr lang="en-US" sz="1600"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30</a:t>
            </a:fld>
            <a:endParaRPr lang="en-GB"/>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16175062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1"/>
            <a:ext cx="12192000" cy="6858001"/>
          </a:xfrm>
          <a:prstGeom prst="rect">
            <a:avLst/>
          </a:prstGeom>
          <a:noFill/>
          <a:ln w="9525">
            <a:noFill/>
            <a:miter lim="800000"/>
            <a:headEnd/>
            <a:tailEnd/>
          </a:ln>
        </p:spPr>
      </p:pic>
      <p:sp>
        <p:nvSpPr>
          <p:cNvPr id="15363" name="Rectangle 3"/>
          <p:cNvSpPr>
            <a:spLocks noGrp="1" noChangeArrowheads="1"/>
          </p:cNvSpPr>
          <p:nvPr>
            <p:ph type="title"/>
          </p:nvPr>
        </p:nvSpPr>
        <p:spPr>
          <a:xfrm>
            <a:off x="2251368" y="288925"/>
            <a:ext cx="7467600" cy="838200"/>
          </a:xfrm>
        </p:spPr>
        <p:txBody>
          <a:bodyPr rtlCol="0">
            <a:normAutofit/>
          </a:bodyPr>
          <a:lstStyle/>
          <a:p>
            <a:pPr>
              <a:defRPr/>
            </a:pPr>
            <a:r>
              <a:rPr lang="en-US" sz="1600" b="1" spc="250" dirty="0">
                <a:solidFill>
                  <a:srgbClr val="009999"/>
                </a:solidFill>
                <a:latin typeface="Arial Black" pitchFamily="34" charset="0"/>
              </a:rPr>
              <a:t>TYPES OF INTERLOCUTORY APPLICATIONS: INJUNCTIONS</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692330" y="898525"/>
            <a:ext cx="11377749" cy="5349875"/>
          </a:xfrm>
        </p:spPr>
        <p:txBody>
          <a:bodyPr rtlCol="0">
            <a:normAutofit/>
          </a:bodyPr>
          <a:lstStyle/>
          <a:p>
            <a:pPr marL="0" indent="0" algn="ctr">
              <a:lnSpc>
                <a:spcPct val="120000"/>
              </a:lnSpc>
              <a:buClr>
                <a:srgbClr val="009999"/>
              </a:buClr>
              <a:buNone/>
              <a:defRPr/>
            </a:pPr>
            <a:endParaRPr lang="en-US" sz="1200" b="1" dirty="0">
              <a:latin typeface="Bookman Old Style" panose="02050604050505020204" pitchFamily="18" charset="0"/>
            </a:endParaRPr>
          </a:p>
          <a:p>
            <a:pPr marL="0" indent="0">
              <a:lnSpc>
                <a:spcPct val="120000"/>
              </a:lnSpc>
              <a:buClr>
                <a:srgbClr val="009999"/>
              </a:buClr>
              <a:buNone/>
              <a:defRPr/>
            </a:pPr>
            <a:r>
              <a:rPr lang="en-US" sz="1200" b="1" dirty="0">
                <a:latin typeface="Bookman Old Style" panose="02050604050505020204" pitchFamily="18" charset="0"/>
              </a:rPr>
              <a:t>Interlocutory Injunctions </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Interlocutory Injunctions are sought through a motion on notice and only after a suit has  been properly commenced and if the order is granted, it will last till the determination of the case.</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The main distinctive feature of an interlocutory injunction and interim injunction is that an Interim order of injunction is made ex parte pending the hearing of an application on notice while interlocutory injunction is granted after the parties have been heard and subsist pending the determination of the substantive suit. </a:t>
            </a:r>
            <a:r>
              <a:rPr lang="en-US" sz="1200" b="1" i="1" dirty="0" err="1">
                <a:latin typeface="Bookman Old Style" panose="02050604050505020204" pitchFamily="18" charset="0"/>
              </a:rPr>
              <a:t>Kotoye</a:t>
            </a:r>
            <a:r>
              <a:rPr lang="en-US" sz="1200" b="1" i="1" dirty="0">
                <a:latin typeface="Bookman Old Style" panose="02050604050505020204" pitchFamily="18" charset="0"/>
              </a:rPr>
              <a:t> v. CBN</a:t>
            </a:r>
          </a:p>
          <a:p>
            <a:pPr marL="0" indent="0" algn="just">
              <a:lnSpc>
                <a:spcPct val="120000"/>
              </a:lnSpc>
              <a:buClr>
                <a:srgbClr val="009999"/>
              </a:buClr>
              <a:buNone/>
              <a:defRPr/>
            </a:pPr>
            <a:r>
              <a:rPr lang="en-US" sz="1200" b="1" dirty="0" smtClean="0">
                <a:latin typeface="Bookman Old Style" panose="02050604050505020204" pitchFamily="18" charset="0"/>
              </a:rPr>
              <a:t>Conditions </a:t>
            </a:r>
            <a:r>
              <a:rPr lang="en-US" sz="1200" b="1" dirty="0">
                <a:latin typeface="Bookman Old Style" panose="02050604050505020204" pitchFamily="18" charset="0"/>
              </a:rPr>
              <a:t>for Grant of Interim/Interlocutory Injunction </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Legal right: Injunctions are usually granted to protect legally recognized rights.</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Substantial issue to be tried: The Applicant must show that the Suit is not frivolous and that there is a dispute to be resolved by the court at trial.</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Balance of </a:t>
            </a:r>
            <a:r>
              <a:rPr lang="en-US" sz="1200" dirty="0" smtClean="0">
                <a:latin typeface="Bookman Old Style" panose="02050604050505020204" pitchFamily="18" charset="0"/>
              </a:rPr>
              <a:t>convenience &amp; Money as inadequate Remedy: </a:t>
            </a:r>
            <a:r>
              <a:rPr lang="en-US" sz="1200" dirty="0">
                <a:latin typeface="Bookman Old Style" panose="02050604050505020204" pitchFamily="18" charset="0"/>
              </a:rPr>
              <a:t>This is a question of who will stand to lose more if the status quo ante is restored and maintained till the final determination of the Suit.</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Undertaking as to damages: It is usually required that the Applicant undertakes to pay all the damages caused to the opposing party if the order is granted.</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Irreparable loss or damage: The Applicant must show that damages will not adequately compensate him for the injuries he will suffer if his suit succeeds at the end of the day after the injunction has been refused.</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Conduct of the parties: The grant of an order of  injunction is subject to the court’s discretion and thus the Applicant must show that his conduct before the trial is not reprehensible.</a:t>
            </a:r>
          </a:p>
          <a:p>
            <a:pPr algn="just">
              <a:lnSpc>
                <a:spcPct val="120000"/>
              </a:lnSpc>
              <a:buClr>
                <a:srgbClr val="009999"/>
              </a:buClr>
              <a:buFont typeface="Wingdings" panose="05000000000000000000" pitchFamily="2" charset="2"/>
              <a:buChar char="§"/>
              <a:defRPr/>
            </a:pPr>
            <a:endParaRPr lang="en-US" sz="1200" b="1" i="1"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31</a:t>
            </a:fld>
            <a:endParaRPr lang="en-GB"/>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42783302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362200" y="288927"/>
            <a:ext cx="7467600" cy="838200"/>
          </a:xfrm>
        </p:spPr>
        <p:txBody>
          <a:bodyPr rtlCol="0">
            <a:normAutofit/>
          </a:bodyPr>
          <a:lstStyle/>
          <a:p>
            <a:pPr>
              <a:defRPr/>
            </a:pPr>
            <a:r>
              <a:rPr lang="en-US" sz="1600" b="1" spc="250" dirty="0">
                <a:solidFill>
                  <a:srgbClr val="009999"/>
                </a:solidFill>
                <a:latin typeface="Arial Black" pitchFamily="34" charset="0"/>
              </a:rPr>
              <a:t>TYPES OF INTERLOCUTORY APPLICATIONS: INJUNCTIONS</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705394" y="1127127"/>
            <a:ext cx="11377748" cy="5352050"/>
          </a:xfrm>
        </p:spPr>
        <p:txBody>
          <a:bodyPr rtlCol="0">
            <a:normAutofit/>
          </a:bodyPr>
          <a:lstStyle/>
          <a:p>
            <a:pPr marL="0" indent="0" algn="just">
              <a:lnSpc>
                <a:spcPct val="120000"/>
              </a:lnSpc>
              <a:buClr>
                <a:srgbClr val="009999"/>
              </a:buClr>
              <a:buNone/>
              <a:defRPr/>
            </a:pPr>
            <a:r>
              <a:rPr lang="en-US" sz="1200" b="1" dirty="0" err="1" smtClean="0">
                <a:latin typeface="Bookman Old Style" panose="02050604050505020204" pitchFamily="18" charset="0"/>
              </a:rPr>
              <a:t>Mareva</a:t>
            </a:r>
            <a:r>
              <a:rPr lang="en-US" sz="1200" b="1" dirty="0" smtClean="0">
                <a:latin typeface="Bookman Old Style" panose="02050604050505020204" pitchFamily="18" charset="0"/>
              </a:rPr>
              <a:t> </a:t>
            </a:r>
            <a:r>
              <a:rPr lang="en-US" sz="1200" b="1" dirty="0">
                <a:latin typeface="Bookman Old Style" panose="02050604050505020204" pitchFamily="18" charset="0"/>
              </a:rPr>
              <a:t>injunction</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A Mareva injunction is sui generis because it is targeted at property, not persons.  It is granted over assets, things or simply, the ‘res’. This is an injunction that is used to restrain a Defendant who is outside jurisdiction or outside the country, but has assets within the country or within jurisdiction from removing his assets or disposing of them within the Jurisdiction of the court. </a:t>
            </a:r>
            <a:r>
              <a:rPr lang="en-US" sz="1200" b="1" i="1" dirty="0">
                <a:latin typeface="Bookman Old Style" panose="02050604050505020204" pitchFamily="18" charset="0"/>
              </a:rPr>
              <a:t>Mareva </a:t>
            </a:r>
            <a:r>
              <a:rPr lang="en-US" sz="1200" b="1" i="1" dirty="0" err="1">
                <a:latin typeface="Bookman Old Style" panose="02050604050505020204" pitchFamily="18" charset="0"/>
              </a:rPr>
              <a:t>Compania</a:t>
            </a:r>
            <a:r>
              <a:rPr lang="en-US" sz="1200" b="1" i="1" dirty="0">
                <a:latin typeface="Bookman Old Style" panose="02050604050505020204" pitchFamily="18" charset="0"/>
              </a:rPr>
              <a:t> </a:t>
            </a:r>
            <a:r>
              <a:rPr lang="en-US" sz="1200" b="1" i="1" dirty="0" err="1">
                <a:latin typeface="Bookman Old Style" panose="02050604050505020204" pitchFamily="18" charset="0"/>
              </a:rPr>
              <a:t>Navaeira</a:t>
            </a:r>
            <a:r>
              <a:rPr lang="en-US" sz="1200" b="1" i="1" dirty="0">
                <a:latin typeface="Bookman Old Style" panose="02050604050505020204" pitchFamily="18" charset="0"/>
              </a:rPr>
              <a:t> S.A. V. </a:t>
            </a:r>
            <a:r>
              <a:rPr lang="en-US" sz="1200" b="1" i="1" dirty="0" err="1">
                <a:latin typeface="Bookman Old Style" panose="02050604050505020204" pitchFamily="18" charset="0"/>
              </a:rPr>
              <a:t>Interntional</a:t>
            </a:r>
            <a:r>
              <a:rPr lang="en-US" sz="1200" b="1" i="1" dirty="0">
                <a:latin typeface="Bookman Old Style" panose="02050604050505020204" pitchFamily="18" charset="0"/>
              </a:rPr>
              <a:t> Bulk Carriers Ltd</a:t>
            </a:r>
            <a:r>
              <a:rPr lang="en-US" sz="1200" dirty="0">
                <a:latin typeface="Bookman Old Style" panose="02050604050505020204" pitchFamily="18" charset="0"/>
              </a:rPr>
              <a:t>; </a:t>
            </a:r>
            <a:r>
              <a:rPr lang="en-US" sz="1200" b="1" i="1" dirty="0">
                <a:latin typeface="Bookman Old Style" panose="02050604050505020204" pitchFamily="18" charset="0"/>
              </a:rPr>
              <a:t>R. </a:t>
            </a:r>
            <a:r>
              <a:rPr lang="en-US" sz="1200" b="1" i="1" dirty="0" err="1">
                <a:latin typeface="Bookman Old Style" panose="02050604050505020204" pitchFamily="18" charset="0"/>
              </a:rPr>
              <a:t>Benkay</a:t>
            </a:r>
            <a:r>
              <a:rPr lang="en-US" sz="1200" b="1" i="1" dirty="0">
                <a:latin typeface="Bookman Old Style" panose="02050604050505020204" pitchFamily="18" charset="0"/>
              </a:rPr>
              <a:t> </a:t>
            </a:r>
            <a:r>
              <a:rPr lang="en-US" sz="1200" b="1" i="1" dirty="0" err="1">
                <a:latin typeface="Bookman Old Style" panose="02050604050505020204" pitchFamily="18" charset="0"/>
              </a:rPr>
              <a:t>Nig</a:t>
            </a:r>
            <a:r>
              <a:rPr lang="en-US" sz="1200" b="1" i="1" dirty="0">
                <a:latin typeface="Bookman Old Style" panose="02050604050505020204" pitchFamily="18" charset="0"/>
              </a:rPr>
              <a:t> Ltd v. Cadbury </a:t>
            </a:r>
            <a:r>
              <a:rPr lang="en-US" sz="1200" b="1" i="1" dirty="0" err="1">
                <a:latin typeface="Bookman Old Style" panose="02050604050505020204" pitchFamily="18" charset="0"/>
              </a:rPr>
              <a:t>Nig</a:t>
            </a:r>
            <a:r>
              <a:rPr lang="en-US" sz="1200" b="1" i="1" dirty="0">
                <a:latin typeface="Bookman Old Style" panose="02050604050505020204" pitchFamily="18" charset="0"/>
              </a:rPr>
              <a:t> Plc (2006) 6 NWLR (Pt. 976) 338</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A Mareva injunction is a security for judgment. It preserves the res just as ordinary injunctions do, but in addition, it secures assets for the execution of the anticipated judgment</a:t>
            </a:r>
          </a:p>
          <a:p>
            <a:pPr marL="0" indent="0" algn="just">
              <a:lnSpc>
                <a:spcPct val="120000"/>
              </a:lnSpc>
              <a:buClr>
                <a:srgbClr val="009999"/>
              </a:buClr>
              <a:buNone/>
              <a:defRPr/>
            </a:pPr>
            <a:r>
              <a:rPr lang="en-US" sz="1200" b="1" dirty="0" smtClean="0">
                <a:latin typeface="Bookman Old Style" panose="02050604050505020204" pitchFamily="18" charset="0"/>
              </a:rPr>
              <a:t>Conditions </a:t>
            </a:r>
            <a:r>
              <a:rPr lang="en-US" sz="1200" b="1" dirty="0">
                <a:latin typeface="Bookman Old Style" panose="02050604050505020204" pitchFamily="18" charset="0"/>
              </a:rPr>
              <a:t>for the grant of a Mareva injunction:</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That the Applicant has a cause of action against the Defendant which is justiciable in the jurisdiction of the state or under common law</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That there is a real and imminent risk of the Defendant removing his assets from jurisdiction and thereby rendering nugatory any judgment which the plaintiff may obtain.</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That the Applicant has made a full disclosure of all material facts relevant in the application.</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That the Applicant has given full particulars of the Defendant’s assets within the court’s jurisdiction.</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That the balance of convenience is on the side of the Applicant; and </a:t>
            </a:r>
          </a:p>
          <a:p>
            <a:pPr algn="just">
              <a:lnSpc>
                <a:spcPct val="120000"/>
              </a:lnSpc>
              <a:buClr>
                <a:srgbClr val="009999"/>
              </a:buClr>
              <a:buFont typeface="Wingdings" panose="05000000000000000000" pitchFamily="2" charset="2"/>
              <a:buChar char="§"/>
              <a:defRPr/>
            </a:pPr>
            <a:r>
              <a:rPr lang="en-US" sz="1200" dirty="0">
                <a:latin typeface="Bookman Old Style" panose="02050604050505020204" pitchFamily="18" charset="0"/>
              </a:rPr>
              <a:t>That the Applicant is prepared to make an undertaking as to damages</a:t>
            </a:r>
          </a:p>
          <a:p>
            <a:pPr marL="0" indent="0" algn="just">
              <a:lnSpc>
                <a:spcPct val="120000"/>
              </a:lnSpc>
              <a:buClr>
                <a:srgbClr val="009999"/>
              </a:buClr>
              <a:buNone/>
              <a:defRPr/>
            </a:pPr>
            <a:r>
              <a:rPr lang="en-US" sz="1200" b="1" i="1" dirty="0" err="1">
                <a:latin typeface="Bookman Old Style" panose="02050604050505020204" pitchFamily="18" charset="0"/>
              </a:rPr>
              <a:t>Sotuminu</a:t>
            </a:r>
            <a:r>
              <a:rPr lang="en-US" sz="1200" b="1" i="1" dirty="0">
                <a:latin typeface="Bookman Old Style" panose="02050604050505020204" pitchFamily="18" charset="0"/>
              </a:rPr>
              <a:t> v. Ocean Steamship (</a:t>
            </a:r>
            <a:r>
              <a:rPr lang="en-US" sz="1200" b="1" i="1" dirty="0" err="1">
                <a:latin typeface="Bookman Old Style" panose="02050604050505020204" pitchFamily="18" charset="0"/>
              </a:rPr>
              <a:t>Nig</a:t>
            </a:r>
            <a:r>
              <a:rPr lang="en-US" sz="1200" b="1" i="1" dirty="0">
                <a:latin typeface="Bookman Old Style" panose="02050604050505020204" pitchFamily="18" charset="0"/>
              </a:rPr>
              <a:t>) Ltd (1992) 5 SCNJ 1, </a:t>
            </a:r>
            <a:r>
              <a:rPr lang="en-US" sz="1200" b="1" i="1" dirty="0" err="1">
                <a:latin typeface="Bookman Old Style" panose="02050604050505020204" pitchFamily="18" charset="0"/>
              </a:rPr>
              <a:t>Efe</a:t>
            </a:r>
            <a:r>
              <a:rPr lang="en-US" sz="1200" b="1" i="1" dirty="0">
                <a:latin typeface="Bookman Old Style" panose="02050604050505020204" pitchFamily="18" charset="0"/>
              </a:rPr>
              <a:t> Finance Holding Ltd v. </a:t>
            </a:r>
            <a:r>
              <a:rPr lang="en-US" sz="1200" b="1" i="1" dirty="0" err="1">
                <a:latin typeface="Bookman Old Style" panose="02050604050505020204" pitchFamily="18" charset="0"/>
              </a:rPr>
              <a:t>Osagie</a:t>
            </a:r>
            <a:r>
              <a:rPr lang="en-US" sz="1200" b="1" i="1" dirty="0">
                <a:latin typeface="Bookman Old Style" panose="02050604050505020204" pitchFamily="18" charset="0"/>
              </a:rPr>
              <a:t> (2000) 5 NWLR (Pt. 658) </a:t>
            </a:r>
            <a:r>
              <a:rPr lang="en-US" sz="1200" b="1" i="1" dirty="0" smtClean="0">
                <a:latin typeface="Bookman Old Style" panose="02050604050505020204" pitchFamily="18" charset="0"/>
              </a:rPr>
              <a:t>952</a:t>
            </a:r>
            <a:endParaRPr lang="en-US" sz="1200" b="1" i="1"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32</a:t>
            </a:fld>
            <a:endParaRPr lang="en-GB"/>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3586557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27547"/>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212179" y="315353"/>
            <a:ext cx="7467600" cy="838200"/>
          </a:xfrm>
        </p:spPr>
        <p:txBody>
          <a:bodyPr rtlCol="0">
            <a:normAutofit/>
          </a:bodyPr>
          <a:lstStyle/>
          <a:p>
            <a:pPr>
              <a:defRPr/>
            </a:pPr>
            <a:r>
              <a:rPr lang="en-US" sz="1600" b="1" spc="250" dirty="0">
                <a:solidFill>
                  <a:srgbClr val="009999"/>
                </a:solidFill>
                <a:latin typeface="Arial Black" pitchFamily="34" charset="0"/>
              </a:rPr>
              <a:t>TYPES OF INTERLOCUTORY APPLICATIONS: INJUNCTIONS</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692736" y="1153553"/>
            <a:ext cx="11499264" cy="5373189"/>
          </a:xfrm>
        </p:spPr>
        <p:txBody>
          <a:bodyPr rtlCol="0">
            <a:noAutofit/>
          </a:bodyPr>
          <a:lstStyle/>
          <a:p>
            <a:pPr marL="0" indent="0" algn="just">
              <a:lnSpc>
                <a:spcPct val="120000"/>
              </a:lnSpc>
              <a:buClr>
                <a:srgbClr val="009999"/>
              </a:buClr>
              <a:buNone/>
              <a:defRPr/>
            </a:pPr>
            <a:r>
              <a:rPr lang="en-US" sz="1400" b="1" dirty="0" smtClean="0">
                <a:latin typeface="Bookman Old Style" panose="02050604050505020204" pitchFamily="18" charset="0"/>
              </a:rPr>
              <a:t>Anton </a:t>
            </a:r>
            <a:r>
              <a:rPr lang="en-US" sz="1400" b="1" dirty="0" err="1">
                <a:latin typeface="Bookman Old Style" panose="02050604050505020204" pitchFamily="18" charset="0"/>
              </a:rPr>
              <a:t>Piller</a:t>
            </a:r>
            <a:r>
              <a:rPr lang="en-US" sz="1400" b="1" dirty="0">
                <a:latin typeface="Bookman Old Style" panose="02050604050505020204" pitchFamily="18" charset="0"/>
              </a:rPr>
              <a:t> Injunction</a:t>
            </a:r>
            <a:endParaRPr lang="en-US" sz="1400" dirty="0">
              <a:latin typeface="Bookman Old Style" panose="02050604050505020204" pitchFamily="18" charset="0"/>
            </a:endParaRPr>
          </a:p>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This injunction is normally made ex parte and in camera, permitting the Applicant to enter into the premises of the Respondent to search and seize, detain and preserve goods, documents or articles in the possession of the Respondent, which are in violation of a copyright. </a:t>
            </a:r>
            <a:r>
              <a:rPr lang="en-US" sz="1400" b="1" i="1" dirty="0">
                <a:latin typeface="Bookman Old Style" panose="02050604050505020204" pitchFamily="18" charset="0"/>
              </a:rPr>
              <a:t>Anton </a:t>
            </a:r>
            <a:r>
              <a:rPr lang="en-US" sz="1400" b="1" i="1" dirty="0" err="1">
                <a:latin typeface="Bookman Old Style" panose="02050604050505020204" pitchFamily="18" charset="0"/>
              </a:rPr>
              <a:t>Piller</a:t>
            </a:r>
            <a:r>
              <a:rPr lang="en-US" sz="1400" b="1" i="1" dirty="0">
                <a:latin typeface="Bookman Old Style" panose="02050604050505020204" pitchFamily="18" charset="0"/>
              </a:rPr>
              <a:t> KG v. Manufacturing Processes Ltd. Section 25(1) of the Copyrights Act </a:t>
            </a:r>
          </a:p>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Application for Anton </a:t>
            </a:r>
            <a:r>
              <a:rPr lang="en-US" sz="1400" dirty="0" err="1">
                <a:latin typeface="Bookman Old Style" panose="02050604050505020204" pitchFamily="18" charset="0"/>
              </a:rPr>
              <a:t>Piller</a:t>
            </a:r>
            <a:r>
              <a:rPr lang="en-US" sz="1400" dirty="0">
                <a:latin typeface="Bookman Old Style" panose="02050604050505020204" pitchFamily="18" charset="0"/>
              </a:rPr>
              <a:t> Injunction is by Motion Exparte, supported by an Affidavit and a Written Address.</a:t>
            </a:r>
          </a:p>
          <a:p>
            <a:pPr marL="0" indent="0" algn="just">
              <a:lnSpc>
                <a:spcPct val="120000"/>
              </a:lnSpc>
              <a:buClr>
                <a:srgbClr val="009999"/>
              </a:buClr>
              <a:buNone/>
              <a:defRPr/>
            </a:pPr>
            <a:r>
              <a:rPr lang="en-US" sz="1400" b="1" dirty="0" smtClean="0">
                <a:solidFill>
                  <a:prstClr val="black"/>
                </a:solidFill>
                <a:latin typeface="Bookman Old Style" panose="02050604050505020204" pitchFamily="18" charset="0"/>
              </a:rPr>
              <a:t>Conditions </a:t>
            </a:r>
            <a:r>
              <a:rPr lang="en-US" sz="1400" b="1" dirty="0">
                <a:solidFill>
                  <a:prstClr val="black"/>
                </a:solidFill>
                <a:latin typeface="Bookman Old Style" panose="02050604050505020204" pitchFamily="18" charset="0"/>
              </a:rPr>
              <a:t>for the grant of an Anton </a:t>
            </a:r>
            <a:r>
              <a:rPr lang="en-US" sz="1400" b="1" dirty="0" err="1">
                <a:solidFill>
                  <a:prstClr val="black"/>
                </a:solidFill>
                <a:latin typeface="Bookman Old Style" panose="02050604050505020204" pitchFamily="18" charset="0"/>
              </a:rPr>
              <a:t>Piller</a:t>
            </a:r>
            <a:r>
              <a:rPr lang="en-US" sz="1400" b="1" dirty="0">
                <a:solidFill>
                  <a:prstClr val="black"/>
                </a:solidFill>
                <a:latin typeface="Bookman Old Style" panose="02050604050505020204" pitchFamily="18" charset="0"/>
              </a:rPr>
              <a:t> Injunction</a:t>
            </a:r>
            <a:endParaRPr lang="en-US" sz="1400" dirty="0">
              <a:solidFill>
                <a:prstClr val="black"/>
              </a:solidFill>
              <a:latin typeface="Bookman Old Style" panose="02050604050505020204" pitchFamily="18" charset="0"/>
            </a:endParaRPr>
          </a:p>
          <a:p>
            <a:pPr lvl="0" algn="just">
              <a:lnSpc>
                <a:spcPct val="120000"/>
              </a:lnSpc>
              <a:buClr>
                <a:srgbClr val="009999"/>
              </a:buClr>
              <a:buFont typeface="Wingdings" panose="05000000000000000000" pitchFamily="2" charset="2"/>
              <a:buChar char="§"/>
              <a:defRPr/>
            </a:pPr>
            <a:r>
              <a:rPr lang="en-US" sz="1400" dirty="0">
                <a:solidFill>
                  <a:prstClr val="black"/>
                </a:solidFill>
                <a:latin typeface="Bookman Old Style" panose="02050604050505020204" pitchFamily="18" charset="0"/>
              </a:rPr>
              <a:t>The Applicant must show that the property is in the possession of the defendant</a:t>
            </a:r>
          </a:p>
          <a:p>
            <a:pPr lvl="0" algn="just">
              <a:lnSpc>
                <a:spcPct val="120000"/>
              </a:lnSpc>
              <a:buClr>
                <a:srgbClr val="009999"/>
              </a:buClr>
              <a:buFont typeface="Wingdings" panose="05000000000000000000" pitchFamily="2" charset="2"/>
              <a:buChar char="§"/>
              <a:defRPr/>
            </a:pPr>
            <a:r>
              <a:rPr lang="en-US" sz="1400" dirty="0">
                <a:solidFill>
                  <a:prstClr val="black"/>
                </a:solidFill>
                <a:latin typeface="Bookman Old Style" panose="02050604050505020204" pitchFamily="18" charset="0"/>
              </a:rPr>
              <a:t>Property must be subject of litigation</a:t>
            </a:r>
          </a:p>
          <a:p>
            <a:pPr lvl="0" algn="just">
              <a:lnSpc>
                <a:spcPct val="120000"/>
              </a:lnSpc>
              <a:buClr>
                <a:srgbClr val="009999"/>
              </a:buClr>
              <a:buFont typeface="Wingdings" panose="05000000000000000000" pitchFamily="2" charset="2"/>
              <a:buChar char="§"/>
              <a:defRPr/>
            </a:pPr>
            <a:r>
              <a:rPr lang="en-US" sz="1400" dirty="0">
                <a:solidFill>
                  <a:prstClr val="black"/>
                </a:solidFill>
                <a:latin typeface="Bookman Old Style" panose="02050604050505020204" pitchFamily="18" charset="0"/>
              </a:rPr>
              <a:t>The Defendant is likely to destroy the property before the application on notice can be made</a:t>
            </a:r>
          </a:p>
          <a:p>
            <a:pPr lvl="0" algn="just">
              <a:lnSpc>
                <a:spcPct val="120000"/>
              </a:lnSpc>
              <a:buClr>
                <a:srgbClr val="009999"/>
              </a:buClr>
              <a:buFont typeface="Wingdings" panose="05000000000000000000" pitchFamily="2" charset="2"/>
              <a:buChar char="§"/>
              <a:defRPr/>
            </a:pPr>
            <a:r>
              <a:rPr lang="en-US" sz="1400" dirty="0">
                <a:solidFill>
                  <a:prstClr val="black"/>
                </a:solidFill>
                <a:latin typeface="Bookman Old Style" panose="02050604050505020204" pitchFamily="18" charset="0"/>
              </a:rPr>
              <a:t>The Applicant needs the property as evidence and his case will be frustrated without them.</a:t>
            </a:r>
          </a:p>
          <a:p>
            <a:pPr marL="0" indent="0" algn="just">
              <a:lnSpc>
                <a:spcPct val="120000"/>
              </a:lnSpc>
              <a:buClr>
                <a:srgbClr val="009999"/>
              </a:buClr>
              <a:buNone/>
              <a:defRPr/>
            </a:pPr>
            <a:r>
              <a:rPr lang="en-US" sz="1400" b="1" dirty="0" err="1" smtClean="0">
                <a:solidFill>
                  <a:prstClr val="black"/>
                </a:solidFill>
                <a:latin typeface="Bookman Old Style" panose="02050604050505020204" pitchFamily="18" charset="0"/>
              </a:rPr>
              <a:t>Quia</a:t>
            </a:r>
            <a:r>
              <a:rPr lang="en-US" sz="1400" b="1" dirty="0" smtClean="0">
                <a:solidFill>
                  <a:prstClr val="black"/>
                </a:solidFill>
                <a:latin typeface="Bookman Old Style" panose="02050604050505020204" pitchFamily="18" charset="0"/>
              </a:rPr>
              <a:t> </a:t>
            </a:r>
            <a:r>
              <a:rPr lang="en-US" sz="1400" b="1" dirty="0" err="1">
                <a:solidFill>
                  <a:prstClr val="black"/>
                </a:solidFill>
                <a:latin typeface="Bookman Old Style" panose="02050604050505020204" pitchFamily="18" charset="0"/>
              </a:rPr>
              <a:t>Timet</a:t>
            </a:r>
            <a:r>
              <a:rPr lang="en-US" sz="1400" b="1" dirty="0">
                <a:solidFill>
                  <a:prstClr val="black"/>
                </a:solidFill>
                <a:latin typeface="Bookman Old Style" panose="02050604050505020204" pitchFamily="18" charset="0"/>
              </a:rPr>
              <a:t> Injunction</a:t>
            </a:r>
          </a:p>
          <a:p>
            <a:pPr lvl="0" algn="just">
              <a:lnSpc>
                <a:spcPct val="120000"/>
              </a:lnSpc>
              <a:buClr>
                <a:srgbClr val="009999"/>
              </a:buClr>
              <a:buFont typeface="Wingdings" panose="05000000000000000000" pitchFamily="2" charset="2"/>
              <a:buChar char="§"/>
              <a:defRPr/>
            </a:pPr>
            <a:r>
              <a:rPr lang="en-US" sz="1400" dirty="0">
                <a:solidFill>
                  <a:prstClr val="black"/>
                </a:solidFill>
                <a:latin typeface="Bookman Old Style" panose="02050604050505020204" pitchFamily="18" charset="0"/>
              </a:rPr>
              <a:t>This is an Injunction that is granted to prevent an action that has been threatened but has not yet violated the Applicants rights.</a:t>
            </a:r>
          </a:p>
          <a:p>
            <a:pPr algn="just">
              <a:lnSpc>
                <a:spcPct val="120000"/>
              </a:lnSpc>
              <a:buClr>
                <a:srgbClr val="009999"/>
              </a:buClr>
              <a:buFont typeface="Wingdings" panose="05000000000000000000" pitchFamily="2" charset="2"/>
              <a:buChar char="§"/>
              <a:defRPr/>
            </a:pPr>
            <a:endParaRPr lang="en-US" sz="1800"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33</a:t>
            </a:fld>
            <a:endParaRPr lang="en-GB"/>
          </a:p>
        </p:txBody>
      </p:sp>
      <p:sp>
        <p:nvSpPr>
          <p:cNvPr id="8" name="Footer Placeholder 1"/>
          <p:cNvSpPr>
            <a:spLocks noGrp="1"/>
          </p:cNvSpPr>
          <p:nvPr>
            <p:ph type="ftr" sz="quarter" idx="11"/>
          </p:nvPr>
        </p:nvSpPr>
        <p:spPr>
          <a:xfrm>
            <a:off x="40259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37645056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52252"/>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212180" y="288925"/>
            <a:ext cx="7467600" cy="838200"/>
          </a:xfrm>
        </p:spPr>
        <p:txBody>
          <a:bodyPr rtlCol="0">
            <a:normAutofit/>
          </a:bodyPr>
          <a:lstStyle/>
          <a:p>
            <a:pPr>
              <a:defRPr/>
            </a:pPr>
            <a:r>
              <a:rPr lang="en-US" sz="1600" b="1" spc="250" dirty="0">
                <a:solidFill>
                  <a:srgbClr val="009999"/>
                </a:solidFill>
                <a:latin typeface="Arial Black" pitchFamily="34" charset="0"/>
              </a:rPr>
              <a:t>TYPES OF INTERLOCUTORY APPLICATIONS: INTERPLEADER</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679268" y="898525"/>
            <a:ext cx="11512731" cy="5349875"/>
          </a:xfrm>
        </p:spPr>
        <p:txBody>
          <a:bodyPr rtlCol="0">
            <a:normAutofit/>
          </a:bodyPr>
          <a:lstStyle/>
          <a:p>
            <a:pPr marL="0" indent="0" algn="just">
              <a:lnSpc>
                <a:spcPct val="120000"/>
              </a:lnSpc>
              <a:buClr>
                <a:srgbClr val="009999"/>
              </a:buClr>
              <a:buNone/>
              <a:defRPr/>
            </a:pPr>
            <a:endParaRPr lang="en-US" sz="1600" dirty="0">
              <a:latin typeface="Bookman Old Style" panose="02050604050505020204" pitchFamily="18" charset="0"/>
            </a:endParaRPr>
          </a:p>
          <a:p>
            <a:pPr algn="just">
              <a:lnSpc>
                <a:spcPct val="120000"/>
              </a:lnSpc>
              <a:buClr>
                <a:srgbClr val="009999"/>
              </a:buClr>
              <a:buFont typeface="Wingdings" panose="05000000000000000000" pitchFamily="2" charset="2"/>
              <a:buChar char="§"/>
              <a:defRPr/>
            </a:pPr>
            <a:r>
              <a:rPr lang="en-US" sz="1800" dirty="0">
                <a:latin typeface="Bookman Old Style" panose="02050604050505020204" pitchFamily="18" charset="0"/>
              </a:rPr>
              <a:t>Interpleader proceedings is available to a person in possession of or under a liability for debt, money, goods or chattel, which he does not himself claim personally but with respect to which there are rival claimants. The person in possession may be sued by the other rival claimants if he delivers it to any one of them or he may be liable in tort if he delivers to the wrong person. To avoid this, the person in possession may apply to the court for relief by way of interpleader summons to compel the rival claimants to interplead; that is, to take proceedings against themselves in order to determine who is entitled to the property.</a:t>
            </a:r>
          </a:p>
          <a:p>
            <a:pPr marL="0" indent="0" algn="just">
              <a:lnSpc>
                <a:spcPct val="120000"/>
              </a:lnSpc>
              <a:buClr>
                <a:srgbClr val="009999"/>
              </a:buClr>
              <a:buNone/>
              <a:defRPr/>
            </a:pPr>
            <a:r>
              <a:rPr lang="en-US" sz="1800" b="1" dirty="0" smtClean="0">
                <a:latin typeface="Bookman Old Style" panose="02050604050505020204" pitchFamily="18" charset="0"/>
              </a:rPr>
              <a:t>Types </a:t>
            </a:r>
            <a:r>
              <a:rPr lang="en-US" sz="1800" b="1" dirty="0">
                <a:latin typeface="Bookman Old Style" panose="02050604050505020204" pitchFamily="18" charset="0"/>
              </a:rPr>
              <a:t>of Interpleader </a:t>
            </a:r>
          </a:p>
          <a:p>
            <a:pPr algn="just">
              <a:lnSpc>
                <a:spcPct val="120000"/>
              </a:lnSpc>
              <a:buClr>
                <a:srgbClr val="009999"/>
              </a:buClr>
              <a:buFont typeface="Wingdings" panose="05000000000000000000" pitchFamily="2" charset="2"/>
              <a:buChar char="§"/>
              <a:defRPr/>
            </a:pPr>
            <a:r>
              <a:rPr lang="en-US" sz="1800" dirty="0">
                <a:latin typeface="Bookman Old Style" panose="02050604050505020204" pitchFamily="18" charset="0"/>
              </a:rPr>
              <a:t>Stakeholder interpleader</a:t>
            </a:r>
          </a:p>
          <a:p>
            <a:pPr algn="just">
              <a:lnSpc>
                <a:spcPct val="120000"/>
              </a:lnSpc>
              <a:buClr>
                <a:srgbClr val="009999"/>
              </a:buClr>
              <a:buFont typeface="Wingdings" panose="05000000000000000000" pitchFamily="2" charset="2"/>
              <a:buChar char="§"/>
              <a:defRPr/>
            </a:pPr>
            <a:r>
              <a:rPr lang="en-US" sz="1800" dirty="0">
                <a:latin typeface="Bookman Old Style" panose="02050604050505020204" pitchFamily="18" charset="0"/>
              </a:rPr>
              <a:t>Sheriff interpleader: This arises where a Sherriff carries out attachment pursuant to the judgment of a court and a third party claims ownership or interest in the attached property. In order to protect himself, the Sherriff simply takes out an interpleader where the judgment creditor does not admit the third party’s claim.</a:t>
            </a:r>
          </a:p>
          <a:p>
            <a:pPr algn="just">
              <a:lnSpc>
                <a:spcPct val="120000"/>
              </a:lnSpc>
              <a:buClr>
                <a:srgbClr val="009999"/>
              </a:buClr>
              <a:buFont typeface="Wingdings" panose="05000000000000000000" pitchFamily="2" charset="2"/>
              <a:buChar char="§"/>
              <a:defRPr/>
            </a:pPr>
            <a:endParaRPr lang="en-US" sz="1600"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34</a:t>
            </a:fld>
            <a:endParaRPr lang="en-GB"/>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42106340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25462"/>
            <a:ext cx="12192000" cy="6912051"/>
          </a:xfrm>
          <a:prstGeom prst="rect">
            <a:avLst/>
          </a:prstGeom>
          <a:noFill/>
          <a:ln w="9525">
            <a:noFill/>
            <a:miter lim="800000"/>
            <a:headEnd/>
            <a:tailEnd/>
          </a:ln>
        </p:spPr>
      </p:pic>
      <p:sp>
        <p:nvSpPr>
          <p:cNvPr id="15363" name="Rectangle 3"/>
          <p:cNvSpPr>
            <a:spLocks noGrp="1" noChangeArrowheads="1"/>
          </p:cNvSpPr>
          <p:nvPr>
            <p:ph type="title"/>
          </p:nvPr>
        </p:nvSpPr>
        <p:spPr>
          <a:xfrm>
            <a:off x="2172991" y="317362"/>
            <a:ext cx="7467600" cy="838200"/>
          </a:xfrm>
        </p:spPr>
        <p:txBody>
          <a:bodyPr rtlCol="0">
            <a:normAutofit/>
          </a:bodyPr>
          <a:lstStyle/>
          <a:p>
            <a:pPr>
              <a:defRPr/>
            </a:pPr>
            <a:r>
              <a:rPr lang="en-US" sz="1600" b="1" spc="250" dirty="0">
                <a:solidFill>
                  <a:srgbClr val="009999"/>
                </a:solidFill>
                <a:latin typeface="Arial Black" pitchFamily="34" charset="0"/>
              </a:rPr>
              <a:t>TYPES OF INTERLOCUTORY APPLICATIONS: INTERPLEADER</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679269" y="1155562"/>
            <a:ext cx="11260182" cy="5092838"/>
          </a:xfrm>
        </p:spPr>
        <p:txBody>
          <a:bodyPr rtlCol="0">
            <a:normAutofit/>
          </a:bodyPr>
          <a:lstStyle/>
          <a:p>
            <a:pPr algn="just">
              <a:lnSpc>
                <a:spcPct val="120000"/>
              </a:lnSpc>
              <a:buClr>
                <a:srgbClr val="009999"/>
              </a:buClr>
              <a:buFont typeface="Wingdings" panose="05000000000000000000" pitchFamily="2" charset="2"/>
              <a:buChar char="§"/>
              <a:defRPr/>
            </a:pPr>
            <a:r>
              <a:rPr lang="en-US" sz="1400" dirty="0" smtClean="0">
                <a:latin typeface="Bookman Old Style" panose="02050604050505020204" pitchFamily="18" charset="0"/>
              </a:rPr>
              <a:t>An </a:t>
            </a:r>
            <a:r>
              <a:rPr lang="en-US" sz="1400" dirty="0">
                <a:latin typeface="Bookman Old Style" panose="02050604050505020204" pitchFamily="18" charset="0"/>
              </a:rPr>
              <a:t>Interpleader Application can be brought without the pendency of a Suit</a:t>
            </a:r>
          </a:p>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An Interpleader Application is brought by way of a Summons supported by Affidavit. </a:t>
            </a:r>
          </a:p>
          <a:p>
            <a:pPr marL="0" indent="0" algn="just">
              <a:lnSpc>
                <a:spcPct val="120000"/>
              </a:lnSpc>
              <a:buClr>
                <a:srgbClr val="009999"/>
              </a:buClr>
              <a:buNone/>
              <a:defRPr/>
            </a:pPr>
            <a:r>
              <a:rPr lang="en-US" sz="1400" b="1" dirty="0" smtClean="0">
                <a:latin typeface="Bookman Old Style" panose="02050604050505020204" pitchFamily="18" charset="0"/>
              </a:rPr>
              <a:t>The Affidavit </a:t>
            </a:r>
            <a:r>
              <a:rPr lang="en-US" sz="1400" b="1" dirty="0">
                <a:latin typeface="Bookman Old Style" panose="02050604050505020204" pitchFamily="18" charset="0"/>
              </a:rPr>
              <a:t>in support of the application must state the following to the satisfaction of the court:</a:t>
            </a:r>
          </a:p>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That the Applicant claims no interest in the subject matter in dispute other than charges for costs;</a:t>
            </a:r>
          </a:p>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That the Applicant does not collude with any of the rival claimants; and</a:t>
            </a:r>
          </a:p>
          <a:p>
            <a:pPr algn="just">
              <a:lnSpc>
                <a:spcPct val="120000"/>
              </a:lnSpc>
              <a:buClr>
                <a:srgbClr val="009999"/>
              </a:buClr>
              <a:buFont typeface="Wingdings" panose="05000000000000000000" pitchFamily="2" charset="2"/>
              <a:buChar char="§"/>
              <a:defRPr/>
            </a:pPr>
            <a:r>
              <a:rPr lang="en-US" sz="1400" dirty="0">
                <a:latin typeface="Bookman Old Style" panose="02050604050505020204" pitchFamily="18" charset="0"/>
              </a:rPr>
              <a:t>That the Applicant is willing to pay or transfer the subject matter into court or to dispose of it as the court may direct.</a:t>
            </a:r>
          </a:p>
          <a:p>
            <a:pPr marL="0" indent="0" algn="just">
              <a:lnSpc>
                <a:spcPct val="120000"/>
              </a:lnSpc>
              <a:buClr>
                <a:srgbClr val="009999"/>
              </a:buClr>
              <a:buNone/>
              <a:defRPr/>
            </a:pPr>
            <a:r>
              <a:rPr lang="en-US" sz="1400" b="1" dirty="0" smtClean="0">
                <a:solidFill>
                  <a:prstClr val="black"/>
                </a:solidFill>
                <a:latin typeface="Bookman Old Style" panose="02050604050505020204" pitchFamily="18" charset="0"/>
              </a:rPr>
              <a:t>Possible </a:t>
            </a:r>
            <a:r>
              <a:rPr lang="en-US" sz="1400" b="1" dirty="0">
                <a:solidFill>
                  <a:prstClr val="black"/>
                </a:solidFill>
                <a:latin typeface="Bookman Old Style" panose="02050604050505020204" pitchFamily="18" charset="0"/>
              </a:rPr>
              <a:t>orders that the court can make include:</a:t>
            </a:r>
          </a:p>
          <a:p>
            <a:pPr lvl="0" algn="just">
              <a:lnSpc>
                <a:spcPct val="120000"/>
              </a:lnSpc>
              <a:buClr>
                <a:srgbClr val="009999"/>
              </a:buClr>
              <a:buFont typeface="Wingdings" panose="05000000000000000000" pitchFamily="2" charset="2"/>
              <a:buChar char="§"/>
              <a:defRPr/>
            </a:pPr>
            <a:r>
              <a:rPr lang="en-US" sz="1400" dirty="0">
                <a:solidFill>
                  <a:prstClr val="black"/>
                </a:solidFill>
                <a:latin typeface="Bookman Old Style" panose="02050604050505020204" pitchFamily="18" charset="0"/>
              </a:rPr>
              <a:t>The court may dismiss the application; or</a:t>
            </a:r>
          </a:p>
          <a:p>
            <a:pPr lvl="0" algn="just">
              <a:lnSpc>
                <a:spcPct val="120000"/>
              </a:lnSpc>
              <a:buClr>
                <a:srgbClr val="009999"/>
              </a:buClr>
              <a:buFont typeface="Wingdings" panose="05000000000000000000" pitchFamily="2" charset="2"/>
              <a:buChar char="§"/>
              <a:defRPr/>
            </a:pPr>
            <a:r>
              <a:rPr lang="en-US" sz="1400" dirty="0">
                <a:solidFill>
                  <a:prstClr val="black"/>
                </a:solidFill>
                <a:latin typeface="Bookman Old Style" panose="02050604050505020204" pitchFamily="18" charset="0"/>
              </a:rPr>
              <a:t>If there is a pending action, the court may order any of the rival claimants to </a:t>
            </a:r>
            <a:r>
              <a:rPr lang="en-US" sz="1400" dirty="0" smtClean="0">
                <a:solidFill>
                  <a:prstClr val="black"/>
                </a:solidFill>
                <a:latin typeface="Bookman Old Style" panose="02050604050505020204" pitchFamily="18" charset="0"/>
              </a:rPr>
              <a:t>be made </a:t>
            </a:r>
            <a:r>
              <a:rPr lang="en-US" sz="1400" dirty="0">
                <a:solidFill>
                  <a:prstClr val="black"/>
                </a:solidFill>
                <a:latin typeface="Bookman Old Style" panose="02050604050505020204" pitchFamily="18" charset="0"/>
              </a:rPr>
              <a:t>a defendant either in lieu of or in addition to the applicant; or</a:t>
            </a:r>
          </a:p>
          <a:p>
            <a:pPr lvl="0" algn="just">
              <a:lnSpc>
                <a:spcPct val="120000"/>
              </a:lnSpc>
              <a:buClr>
                <a:srgbClr val="009999"/>
              </a:buClr>
              <a:buFont typeface="Wingdings" panose="05000000000000000000" pitchFamily="2" charset="2"/>
              <a:buChar char="§"/>
              <a:defRPr/>
            </a:pPr>
            <a:r>
              <a:rPr lang="en-US" sz="1400" dirty="0">
                <a:solidFill>
                  <a:prstClr val="black"/>
                </a:solidFill>
                <a:latin typeface="Bookman Old Style" panose="02050604050505020204" pitchFamily="18" charset="0"/>
              </a:rPr>
              <a:t>If there is no pending action the court may order that an issue be stated and tried between the rival claimants, and the direct which of the rival claimants would be plaintiff/claimant and defendant.</a:t>
            </a:r>
          </a:p>
          <a:p>
            <a:pPr algn="just">
              <a:lnSpc>
                <a:spcPct val="120000"/>
              </a:lnSpc>
              <a:buClr>
                <a:srgbClr val="009999"/>
              </a:buClr>
              <a:buFont typeface="Wingdings" panose="05000000000000000000" pitchFamily="2" charset="2"/>
              <a:buChar char="§"/>
              <a:defRPr/>
            </a:pPr>
            <a:endParaRPr lang="en-US" sz="1600"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35</a:t>
            </a:fld>
            <a:endParaRPr lang="en-GB"/>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4598656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Powerpoint B-G - Continuation"/>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2217590" y="266700"/>
            <a:ext cx="7467600" cy="838200"/>
          </a:xfrm>
        </p:spPr>
        <p:txBody>
          <a:bodyPr rtlCol="0">
            <a:normAutofit/>
          </a:bodyPr>
          <a:lstStyle/>
          <a:p>
            <a:pPr>
              <a:defRPr/>
            </a:pPr>
            <a:r>
              <a:rPr lang="en-US" sz="1600" b="1" spc="250" dirty="0">
                <a:solidFill>
                  <a:srgbClr val="009999"/>
                </a:solidFill>
                <a:latin typeface="Arial Black" pitchFamily="34" charset="0"/>
              </a:rPr>
              <a:t>TYPES OF INTERLOCUTORY APPLICATIONS: THIRD PARTY PROCEEDINGS</a:t>
            </a:r>
            <a:endParaRPr lang="en-US" sz="2000" b="1" spc="250" dirty="0">
              <a:solidFill>
                <a:srgbClr val="009999"/>
              </a:solidFill>
              <a:latin typeface="Arial Black" pitchFamily="34" charset="0"/>
              <a:ea typeface="+mn-ea"/>
              <a:cs typeface="+mn-cs"/>
            </a:endParaRPr>
          </a:p>
        </p:txBody>
      </p:sp>
      <p:sp>
        <p:nvSpPr>
          <p:cNvPr id="15364" name="Rectangle 4"/>
          <p:cNvSpPr>
            <a:spLocks noGrp="1" noChangeArrowheads="1"/>
          </p:cNvSpPr>
          <p:nvPr>
            <p:ph sz="quarter" idx="1"/>
          </p:nvPr>
        </p:nvSpPr>
        <p:spPr>
          <a:xfrm>
            <a:off x="649356" y="1104899"/>
            <a:ext cx="11237844" cy="5348909"/>
          </a:xfrm>
        </p:spPr>
        <p:txBody>
          <a:bodyPr rtlCol="0">
            <a:normAutofit lnSpcReduction="10000"/>
          </a:bodyPr>
          <a:lstStyle/>
          <a:p>
            <a:pPr marL="0" indent="0" algn="just">
              <a:lnSpc>
                <a:spcPct val="120000"/>
              </a:lnSpc>
              <a:buClr>
                <a:srgbClr val="009999"/>
              </a:buClr>
              <a:buNone/>
              <a:defRPr/>
            </a:pPr>
            <a:endParaRPr lang="en-US" sz="1600" dirty="0">
              <a:latin typeface="Bookman Old Style" panose="02050604050505020204" pitchFamily="18" charset="0"/>
            </a:endParaRPr>
          </a:p>
          <a:p>
            <a:pPr algn="just">
              <a:lnSpc>
                <a:spcPct val="120000"/>
              </a:lnSpc>
              <a:buClr>
                <a:srgbClr val="009999"/>
              </a:buClr>
              <a:buFont typeface="Wingdings" panose="05000000000000000000" pitchFamily="2" charset="2"/>
              <a:buChar char="§"/>
              <a:defRPr/>
            </a:pPr>
            <a:r>
              <a:rPr lang="en-US" sz="2000" dirty="0">
                <a:latin typeface="Bookman Old Style" panose="02050604050505020204" pitchFamily="18" charset="0"/>
              </a:rPr>
              <a:t>Third Party  Proceedings is a special procedure where a party who is not sued is brought in by the Defendant who has a claim  against him for contribution, indemnity or other relief connected  with the Plaintiff’s claim against the Defendant. </a:t>
            </a:r>
          </a:p>
          <a:p>
            <a:pPr algn="just">
              <a:lnSpc>
                <a:spcPct val="120000"/>
              </a:lnSpc>
              <a:buClr>
                <a:srgbClr val="009999"/>
              </a:buClr>
              <a:buFont typeface="Wingdings" panose="05000000000000000000" pitchFamily="2" charset="2"/>
              <a:buChar char="§"/>
              <a:defRPr/>
            </a:pPr>
            <a:endParaRPr lang="en-US" sz="2000" dirty="0">
              <a:latin typeface="Bookman Old Style" panose="02050604050505020204" pitchFamily="18" charset="0"/>
            </a:endParaRPr>
          </a:p>
          <a:p>
            <a:pPr algn="just">
              <a:lnSpc>
                <a:spcPct val="120000"/>
              </a:lnSpc>
              <a:buClr>
                <a:srgbClr val="009999"/>
              </a:buClr>
              <a:buFont typeface="Wingdings" panose="05000000000000000000" pitchFamily="2" charset="2"/>
              <a:buChar char="§"/>
              <a:defRPr/>
            </a:pPr>
            <a:r>
              <a:rPr lang="en-US" sz="2000" dirty="0">
                <a:latin typeface="Bookman Old Style" panose="02050604050505020204" pitchFamily="18" charset="0"/>
              </a:rPr>
              <a:t>By this procedure, the defendant applies to join the new party not as a co- defendant but as a third party so that the court will on one hand resolve the dispute between him and the Plaintiff and on the other hand that between him and the third party</a:t>
            </a:r>
            <a:r>
              <a:rPr lang="en-US" sz="2000" dirty="0" smtClean="0">
                <a:latin typeface="Bookman Old Style" panose="02050604050505020204" pitchFamily="18" charset="0"/>
              </a:rPr>
              <a:t>. A 3</a:t>
            </a:r>
            <a:r>
              <a:rPr lang="en-US" sz="2000" baseline="30000" dirty="0" smtClean="0">
                <a:latin typeface="Bookman Old Style" panose="02050604050505020204" pitchFamily="18" charset="0"/>
              </a:rPr>
              <a:t>rd</a:t>
            </a:r>
            <a:r>
              <a:rPr lang="en-US" sz="2000" dirty="0" smtClean="0">
                <a:latin typeface="Bookman Old Style" panose="02050604050505020204" pitchFamily="18" charset="0"/>
              </a:rPr>
              <a:t> party may however seeks Court’s leave to defend the main Suit on behalf of the main Defendant. </a:t>
            </a:r>
            <a:endParaRPr lang="en-US" sz="2000" dirty="0">
              <a:latin typeface="Bookman Old Style" panose="02050604050505020204" pitchFamily="18" charset="0"/>
            </a:endParaRPr>
          </a:p>
          <a:p>
            <a:pPr algn="just">
              <a:lnSpc>
                <a:spcPct val="120000"/>
              </a:lnSpc>
              <a:buClr>
                <a:srgbClr val="009999"/>
              </a:buClr>
              <a:buFont typeface="Wingdings" panose="05000000000000000000" pitchFamily="2" charset="2"/>
              <a:buChar char="§"/>
              <a:defRPr/>
            </a:pPr>
            <a:endParaRPr lang="en-US" sz="2000" dirty="0">
              <a:latin typeface="Bookman Old Style" panose="02050604050505020204" pitchFamily="18" charset="0"/>
            </a:endParaRPr>
          </a:p>
          <a:p>
            <a:pPr algn="just">
              <a:lnSpc>
                <a:spcPct val="120000"/>
              </a:lnSpc>
              <a:buClr>
                <a:srgbClr val="009999"/>
              </a:buClr>
              <a:buFont typeface="Wingdings" panose="05000000000000000000" pitchFamily="2" charset="2"/>
              <a:buChar char="§"/>
              <a:defRPr/>
            </a:pPr>
            <a:r>
              <a:rPr lang="en-US" sz="2000" dirty="0">
                <a:latin typeface="Bookman Old Style" panose="02050604050505020204" pitchFamily="18" charset="0"/>
              </a:rPr>
              <a:t>Third party proceedings are brought by way of Motion ex parte supported by an affidavit and a written address</a:t>
            </a:r>
            <a:r>
              <a:rPr lang="en-US" sz="2000" dirty="0" smtClean="0">
                <a:latin typeface="Bookman Old Style" panose="02050604050505020204" pitchFamily="18" charset="0"/>
              </a:rPr>
              <a:t>.</a:t>
            </a:r>
            <a:endParaRPr lang="en-US" sz="2000"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p>
            <a:fld id="{9BBC1D92-6CA7-456C-86AB-9533653039EE}" type="slidenum">
              <a:rPr lang="en-GB" smtClean="0"/>
              <a:pPr/>
              <a:t>36</a:t>
            </a:fld>
            <a:endParaRPr lang="en-GB"/>
          </a:p>
        </p:txBody>
      </p:sp>
      <p:sp>
        <p:nvSpPr>
          <p:cNvPr id="8"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21253030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Powerpoint B-G - Continuation"/>
          <p:cNvPicPr>
            <a:picLocks noChangeAspect="1" noChangeArrowheads="1"/>
          </p:cNvPicPr>
          <p:nvPr/>
        </p:nvPicPr>
        <p:blipFill>
          <a:blip r:embed="rId3" cstate="print"/>
          <a:srcRect/>
          <a:stretch>
            <a:fillRect/>
          </a:stretch>
        </p:blipFill>
        <p:spPr bwMode="auto">
          <a:xfrm>
            <a:off x="391886" y="31376"/>
            <a:ext cx="11443063" cy="6858000"/>
          </a:xfrm>
          <a:prstGeom prst="rect">
            <a:avLst/>
          </a:prstGeom>
          <a:noFill/>
          <a:ln w="9525">
            <a:noFill/>
            <a:miter lim="800000"/>
            <a:headEnd/>
            <a:tailEnd/>
          </a:ln>
        </p:spPr>
      </p:pic>
      <p:sp>
        <p:nvSpPr>
          <p:cNvPr id="16387" name="Rectangle 4"/>
          <p:cNvSpPr>
            <a:spLocks noGrp="1" noChangeArrowheads="1"/>
          </p:cNvSpPr>
          <p:nvPr>
            <p:ph sz="quarter" idx="1"/>
          </p:nvPr>
        </p:nvSpPr>
        <p:spPr>
          <a:xfrm>
            <a:off x="1881052" y="1476103"/>
            <a:ext cx="8712926" cy="4623072"/>
          </a:xfrm>
          <a:ln>
            <a:solidFill>
              <a:srgbClr val="00B050"/>
            </a:solidFill>
          </a:ln>
          <a:effectLst>
            <a:glow rad="228600">
              <a:schemeClr val="accent6">
                <a:satMod val="175000"/>
                <a:alpha val="40000"/>
              </a:schemeClr>
            </a:glow>
            <a:innerShdw blurRad="114300">
              <a:prstClr val="black"/>
            </a:innerShdw>
          </a:effectLst>
        </p:spPr>
        <p:style>
          <a:lnRef idx="2">
            <a:schemeClr val="accent1"/>
          </a:lnRef>
          <a:fillRef idx="1">
            <a:schemeClr val="lt1"/>
          </a:fillRef>
          <a:effectRef idx="0">
            <a:schemeClr val="accent1"/>
          </a:effectRef>
          <a:fontRef idx="minor">
            <a:schemeClr val="dk1"/>
          </a:fontRef>
        </p:style>
        <p:txBody>
          <a:bodyPr rtlCol="0">
            <a:normAutofit/>
          </a:bodyPr>
          <a:lstStyle/>
          <a:p>
            <a:pPr marL="342900" lvl="2" indent="-342900" algn="just">
              <a:buClr>
                <a:schemeClr val="accent3"/>
              </a:buClr>
              <a:buNone/>
              <a:defRPr/>
            </a:pPr>
            <a:endParaRPr dirty="0"/>
          </a:p>
          <a:p>
            <a:pPr marL="342900" lvl="2" indent="-342900" algn="just">
              <a:buClr>
                <a:schemeClr val="accent3"/>
              </a:buClr>
              <a:buNone/>
              <a:defRPr/>
            </a:pPr>
            <a:endParaRPr lang="en-US" sz="2100" b="1" cap="all" spc="250" dirty="0">
              <a:solidFill>
                <a:srgbClr val="008080"/>
              </a:solidFill>
              <a:latin typeface="Bookman Old Style" pitchFamily="18" charset="0"/>
            </a:endParaRPr>
          </a:p>
          <a:p>
            <a:pPr marL="342900" lvl="2" indent="-342900" algn="ctr">
              <a:buClr>
                <a:schemeClr val="accent3"/>
              </a:buClr>
              <a:buNone/>
              <a:defRPr/>
            </a:pPr>
            <a:r>
              <a:rPr lang="en-US" sz="1900" b="1" cap="all" spc="250" dirty="0" smtClean="0">
                <a:solidFill>
                  <a:srgbClr val="008080"/>
                </a:solidFill>
                <a:latin typeface="Bookman Old Style" pitchFamily="18" charset="0"/>
              </a:rPr>
              <a:t>THANK YOU</a:t>
            </a:r>
            <a:endParaRPr lang="en-US" sz="1900" b="1" cap="all" spc="250" dirty="0">
              <a:solidFill>
                <a:srgbClr val="008080"/>
              </a:solidFill>
              <a:latin typeface="Bookman Old Style" pitchFamily="18" charset="0"/>
            </a:endParaRPr>
          </a:p>
          <a:p>
            <a:pPr marL="342900" lvl="2" indent="-342900" algn="just">
              <a:buClr>
                <a:schemeClr val="accent3"/>
              </a:buClr>
              <a:buNone/>
              <a:defRPr/>
            </a:pPr>
            <a:endParaRPr lang="en-US" dirty="0" smtClean="0">
              <a:latin typeface="Bookman Old Style" pitchFamily="18" charset="0"/>
            </a:endParaRPr>
          </a:p>
          <a:p>
            <a:pPr marL="342900" lvl="2" indent="-342900" algn="just">
              <a:buClr>
                <a:schemeClr val="accent3"/>
              </a:buClr>
              <a:buNone/>
              <a:defRPr/>
            </a:pPr>
            <a:endParaRPr lang="en-US" dirty="0" smtClean="0">
              <a:latin typeface="Bookman Old Style" pitchFamily="18" charset="0"/>
            </a:endParaRPr>
          </a:p>
          <a:p>
            <a:pPr marL="342900" lvl="2" indent="-342900" algn="just">
              <a:buClr>
                <a:schemeClr val="accent3"/>
              </a:buClr>
              <a:buNone/>
              <a:defRPr/>
            </a:pPr>
            <a:endParaRPr lang="en-US" dirty="0" smtClean="0">
              <a:latin typeface="Bookman Old Style" pitchFamily="18" charset="0"/>
            </a:endParaRPr>
          </a:p>
          <a:p>
            <a:pPr marL="1257300" lvl="4" indent="-342900" algn="just">
              <a:buClr>
                <a:schemeClr val="accent5"/>
              </a:buClr>
              <a:buNone/>
              <a:defRPr/>
            </a:pPr>
            <a:r>
              <a:rPr lang="en-US" b="1" dirty="0">
                <a:latin typeface="Bookman Old Style" pitchFamily="18" charset="0"/>
              </a:rPr>
              <a:t>                                                  </a:t>
            </a:r>
            <a:endParaRPr lang="en-US" dirty="0" smtClean="0">
              <a:latin typeface="Bookman Old Style" pitchFamily="18" charset="0"/>
            </a:endParaRPr>
          </a:p>
          <a:p>
            <a:pPr marL="342900" lvl="2" indent="-342900" algn="just">
              <a:buClr>
                <a:schemeClr val="accent3"/>
              </a:buClr>
              <a:buNone/>
              <a:defRPr/>
            </a:pPr>
            <a:endParaRPr lang="en-US" dirty="0" smtClean="0">
              <a:latin typeface="Bookman Old Style" pitchFamily="18" charset="0"/>
            </a:endParaRPr>
          </a:p>
          <a:p>
            <a:pPr marL="342900" lvl="2" indent="-342900" algn="just">
              <a:buClr>
                <a:schemeClr val="accent3"/>
              </a:buClr>
              <a:buNone/>
              <a:defRPr/>
            </a:pPr>
            <a:endParaRPr lang="en-US" dirty="0" smtClean="0">
              <a:latin typeface="Bookman Old Style" pitchFamily="18" charset="0"/>
            </a:endParaRPr>
          </a:p>
          <a:p>
            <a:pPr marL="342900" lvl="2" indent="-342900" algn="just">
              <a:buClr>
                <a:schemeClr val="accent3"/>
              </a:buClr>
              <a:buNone/>
              <a:defRPr/>
            </a:pPr>
            <a:endParaRPr lang="en-US" dirty="0" smtClean="0">
              <a:latin typeface="Bookman Old Style" pitchFamily="18" charset="0"/>
            </a:endParaRPr>
          </a:p>
          <a:p>
            <a:pPr marL="342900" lvl="2" indent="-342900" algn="just">
              <a:buClr>
                <a:schemeClr val="accent3"/>
              </a:buClr>
              <a:buNone/>
              <a:defRPr/>
            </a:pPr>
            <a:endParaRPr lang="en-US" dirty="0" smtClean="0">
              <a:latin typeface="Bookman Old Style" pitchFamily="18" charset="0"/>
            </a:endParaRPr>
          </a:p>
          <a:p>
            <a:pPr marL="342900" lvl="2" indent="-342900" algn="just">
              <a:buClr>
                <a:schemeClr val="accent3"/>
              </a:buClr>
              <a:buNone/>
              <a:defRPr/>
            </a:pPr>
            <a:endParaRPr lang="en-US" b="1" dirty="0" smtClean="0">
              <a:latin typeface="Bookman Old Style" pitchFamily="18" charset="0"/>
            </a:endParaRPr>
          </a:p>
          <a:p>
            <a:pPr marL="342900" lvl="2" indent="-342900" algn="just">
              <a:buClr>
                <a:schemeClr val="accent3"/>
              </a:buClr>
              <a:buNone/>
              <a:defRPr/>
            </a:pPr>
            <a:endParaRPr lang="en-US" dirty="0" smtClean="0">
              <a:latin typeface="Bookman Old Style" pitchFamily="18" charset="0"/>
            </a:endParaRPr>
          </a:p>
        </p:txBody>
      </p:sp>
      <p:sp>
        <p:nvSpPr>
          <p:cNvPr id="8" name="Slide Number Placeholder 7"/>
          <p:cNvSpPr>
            <a:spLocks noGrp="1"/>
          </p:cNvSpPr>
          <p:nvPr>
            <p:ph type="sldNum" sz="quarter" idx="12"/>
          </p:nvPr>
        </p:nvSpPr>
        <p:spPr/>
        <p:txBody>
          <a:bodyPr/>
          <a:lstStyle/>
          <a:p>
            <a:pPr>
              <a:defRPr/>
            </a:pPr>
            <a:fld id="{9BE73177-9F5C-4444-BCDE-D43D76F82686}" type="slidenum">
              <a:rPr lang="en-US" smtClean="0"/>
              <a:pPr>
                <a:defRPr/>
              </a:pPr>
              <a:t>37</a:t>
            </a:fld>
            <a:endParaRPr lang="en-US"/>
          </a:p>
        </p:txBody>
      </p:sp>
      <p:sp>
        <p:nvSpPr>
          <p:cNvPr id="2" name="Footer Placeholder 1"/>
          <p:cNvSpPr>
            <a:spLocks noGrp="1"/>
          </p:cNvSpPr>
          <p:nvPr>
            <p:ph type="ftr" sz="quarter" idx="11"/>
          </p:nvPr>
        </p:nvSpPr>
        <p:spPr/>
        <p:txBody>
          <a:bodyPr/>
          <a:lstStyle/>
          <a:p>
            <a:pPr>
              <a:defRPr/>
            </a:pPr>
            <a:r>
              <a:rPr lang="en-US" dirty="0" smtClean="0"/>
              <a:t>PUC</a:t>
            </a:r>
            <a:endParaRPr lang="en-US" dirty="0"/>
          </a:p>
        </p:txBody>
      </p:sp>
    </p:spTree>
    <p:extLst>
      <p:ext uri="{BB962C8B-B14F-4D97-AF65-F5344CB8AC3E}">
        <p14:creationId xmlns:p14="http://schemas.microsoft.com/office/powerpoint/2010/main" val="3692242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owerpoint B-G - Continuation"/>
          <p:cNvPicPr>
            <a:picLocks noChangeAspect="1" noChangeArrowheads="1"/>
          </p:cNvPicPr>
          <p:nvPr/>
        </p:nvPicPr>
        <p:blipFill>
          <a:blip r:embed="rId3" cstate="print"/>
          <a:srcRect/>
          <a:stretch>
            <a:fillRect/>
          </a:stretch>
        </p:blipFill>
        <p:spPr bwMode="auto">
          <a:xfrm>
            <a:off x="0" y="19280"/>
            <a:ext cx="12192000" cy="7010400"/>
          </a:xfrm>
          <a:prstGeom prst="rect">
            <a:avLst/>
          </a:prstGeom>
          <a:noFill/>
          <a:ln w="9525">
            <a:noFill/>
            <a:miter lim="800000"/>
            <a:headEnd/>
            <a:tailEnd/>
          </a:ln>
        </p:spPr>
      </p:pic>
      <p:sp>
        <p:nvSpPr>
          <p:cNvPr id="3075" name="Rectangle 3"/>
          <p:cNvSpPr>
            <a:spLocks noGrp="1" noChangeArrowheads="1"/>
          </p:cNvSpPr>
          <p:nvPr>
            <p:ph type="title"/>
          </p:nvPr>
        </p:nvSpPr>
        <p:spPr>
          <a:xfrm>
            <a:off x="3200400" y="228600"/>
            <a:ext cx="6324600" cy="914400"/>
          </a:xfrm>
        </p:spPr>
        <p:txBody>
          <a:bodyPr rtlCol="0">
            <a:normAutofit/>
          </a:bodyPr>
          <a:lstStyle/>
          <a:p>
            <a:pPr>
              <a:defRPr/>
            </a:pPr>
            <a:r>
              <a:rPr lang="en-US" sz="2200" b="1" cap="all" spc="250" dirty="0" smtClean="0">
                <a:solidFill>
                  <a:srgbClr val="009999"/>
                </a:solidFill>
                <a:latin typeface="Bookman Old Style" pitchFamily="18" charset="0"/>
                <a:ea typeface="+mn-ea"/>
                <a:cs typeface="+mn-cs"/>
              </a:rPr>
              <a:t>NATURE AND CLASSIFICATION</a:t>
            </a:r>
            <a:endParaRPr lang="en-US" sz="2200" b="1" cap="all" spc="250" dirty="0">
              <a:solidFill>
                <a:srgbClr val="009999"/>
              </a:solidFill>
              <a:latin typeface="Bookman Old Style" pitchFamily="18" charset="0"/>
              <a:ea typeface="+mn-ea"/>
              <a:cs typeface="+mn-cs"/>
            </a:endParaRPr>
          </a:p>
        </p:txBody>
      </p:sp>
      <p:sp>
        <p:nvSpPr>
          <p:cNvPr id="3076" name="Rectangle 4"/>
          <p:cNvSpPr>
            <a:spLocks noGrp="1" noChangeArrowheads="1"/>
          </p:cNvSpPr>
          <p:nvPr>
            <p:ph sz="quarter" idx="1"/>
          </p:nvPr>
        </p:nvSpPr>
        <p:spPr>
          <a:xfrm>
            <a:off x="613953" y="1219201"/>
            <a:ext cx="11051177" cy="5137149"/>
          </a:xfrm>
        </p:spPr>
        <p:txBody>
          <a:bodyPr>
            <a:normAutofit/>
          </a:bodyPr>
          <a:lstStyle/>
          <a:p>
            <a:pPr algn="just">
              <a:lnSpc>
                <a:spcPct val="150000"/>
              </a:lnSpc>
            </a:pPr>
            <a:r>
              <a:rPr lang="en-US" sz="1600" b="1" dirty="0">
                <a:latin typeface="Bookman Old Style" panose="02050604050505020204" pitchFamily="18" charset="0"/>
              </a:rPr>
              <a:t>O</a:t>
            </a:r>
            <a:r>
              <a:rPr lang="en-US" sz="1600" b="1" dirty="0" smtClean="0">
                <a:latin typeface="Bookman Old Style" panose="02050604050505020204" pitchFamily="18" charset="0"/>
              </a:rPr>
              <a:t>riginating process</a:t>
            </a:r>
            <a:r>
              <a:rPr lang="en-US" sz="1600" dirty="0">
                <a:latin typeface="Bookman Old Style" panose="02050604050505020204" pitchFamily="18" charset="0"/>
              </a:rPr>
              <a:t> </a:t>
            </a:r>
            <a:r>
              <a:rPr lang="en-US" sz="1600" b="1" dirty="0" smtClean="0">
                <a:latin typeface="Bookman Old Style" panose="02050604050505020204" pitchFamily="18" charset="0"/>
              </a:rPr>
              <a:t>is</a:t>
            </a:r>
            <a:r>
              <a:rPr lang="en-US" sz="1600" dirty="0">
                <a:latin typeface="Bookman Old Style" panose="02050604050505020204" pitchFamily="18" charset="0"/>
              </a:rPr>
              <a:t> the </a:t>
            </a:r>
            <a:r>
              <a:rPr lang="en-US" sz="1600" b="1" dirty="0" smtClean="0">
                <a:latin typeface="Bookman Old Style" panose="02050604050505020204" pitchFamily="18" charset="0"/>
              </a:rPr>
              <a:t>means through </a:t>
            </a:r>
            <a:r>
              <a:rPr lang="en-US" sz="1600" dirty="0" smtClean="0">
                <a:latin typeface="Bookman Old Style" panose="02050604050505020204" pitchFamily="18" charset="0"/>
              </a:rPr>
              <a:t>which court proceedings </a:t>
            </a:r>
            <a:r>
              <a:rPr lang="en-US" sz="1600" dirty="0">
                <a:latin typeface="Bookman Old Style" panose="02050604050505020204" pitchFamily="18" charset="0"/>
              </a:rPr>
              <a:t>are commenced, and includes the </a:t>
            </a:r>
            <a:r>
              <a:rPr lang="en-US" sz="1600" b="1" dirty="0">
                <a:latin typeface="Bookman Old Style" panose="02050604050505020204" pitchFamily="18" charset="0"/>
              </a:rPr>
              <a:t>process</a:t>
            </a:r>
            <a:r>
              <a:rPr lang="en-US" sz="1600" dirty="0">
                <a:latin typeface="Bookman Old Style" panose="02050604050505020204" pitchFamily="18" charset="0"/>
              </a:rPr>
              <a:t> by which a cross-claim is </a:t>
            </a:r>
            <a:r>
              <a:rPr lang="en-US" sz="1600" dirty="0" smtClean="0">
                <a:latin typeface="Bookman Old Style" panose="02050604050505020204" pitchFamily="18" charset="0"/>
              </a:rPr>
              <a:t>made. It is thus, the mode of commencing Court proceedings.</a:t>
            </a:r>
          </a:p>
          <a:p>
            <a:pPr algn="just">
              <a:lnSpc>
                <a:spcPct val="150000"/>
              </a:lnSpc>
            </a:pPr>
            <a:r>
              <a:rPr lang="en-US" sz="1600" dirty="0" smtClean="0">
                <a:latin typeface="Bookman Old Style" panose="02050604050505020204" pitchFamily="18" charset="0"/>
              </a:rPr>
              <a:t>The </a:t>
            </a:r>
            <a:r>
              <a:rPr lang="en-US" sz="1600" dirty="0">
                <a:latin typeface="Bookman Old Style" panose="02050604050505020204" pitchFamily="18" charset="0"/>
              </a:rPr>
              <a:t>purpose of an </a:t>
            </a:r>
            <a:r>
              <a:rPr lang="en-US" sz="1600" b="1" dirty="0">
                <a:latin typeface="Bookman Old Style" panose="02050604050505020204" pitchFamily="18" charset="0"/>
              </a:rPr>
              <a:t>originating process</a:t>
            </a:r>
            <a:r>
              <a:rPr lang="en-US" sz="1600" dirty="0">
                <a:latin typeface="Bookman Old Style" panose="02050604050505020204" pitchFamily="18" charset="0"/>
              </a:rPr>
              <a:t> is </a:t>
            </a:r>
            <a:r>
              <a:rPr lang="en-US" sz="1600" dirty="0" smtClean="0">
                <a:latin typeface="Bookman Old Style" panose="02050604050505020204" pitchFamily="18" charset="0"/>
              </a:rPr>
              <a:t>essentially to </a:t>
            </a:r>
            <a:r>
              <a:rPr lang="en-US" sz="1600" dirty="0">
                <a:latin typeface="Bookman Old Style" panose="02050604050505020204" pitchFamily="18" charset="0"/>
              </a:rPr>
              <a:t>alert the defendant that </a:t>
            </a:r>
            <a:r>
              <a:rPr lang="en-US" sz="1600" dirty="0" smtClean="0">
                <a:latin typeface="Bookman Old Style" panose="02050604050505020204" pitchFamily="18" charset="0"/>
              </a:rPr>
              <a:t>a </a:t>
            </a:r>
            <a:r>
              <a:rPr lang="en-US" sz="1600" dirty="0">
                <a:latin typeface="Bookman Old Style" panose="02050604050505020204" pitchFamily="18" charset="0"/>
              </a:rPr>
              <a:t>case is being brought against </a:t>
            </a:r>
            <a:r>
              <a:rPr lang="en-US" sz="1600" dirty="0" smtClean="0">
                <a:latin typeface="Bookman Old Style" panose="02050604050505020204" pitchFamily="18" charset="0"/>
              </a:rPr>
              <a:t>him, with details of the grievances.</a:t>
            </a:r>
            <a:endParaRPr lang="en-US" sz="1600" dirty="0">
              <a:latin typeface="Bookman Old Style" panose="02050604050505020204" pitchFamily="18" charset="0"/>
            </a:endParaRPr>
          </a:p>
          <a:p>
            <a:pPr algn="just">
              <a:lnSpc>
                <a:spcPct val="150000"/>
              </a:lnSpc>
            </a:pPr>
            <a:r>
              <a:rPr lang="en-US" sz="1600" dirty="0" smtClean="0">
                <a:latin typeface="Bookman Old Style" panose="02050604050505020204" pitchFamily="18" charset="0"/>
              </a:rPr>
              <a:t> Originating processes may be generally classified into: 	Writ of summons</a:t>
            </a:r>
          </a:p>
          <a:p>
            <a:pPr marL="0" indent="0" algn="just">
              <a:lnSpc>
                <a:spcPct val="150000"/>
              </a:lnSpc>
              <a:buNone/>
            </a:pPr>
            <a:r>
              <a:rPr lang="en-US" sz="1600" dirty="0">
                <a:latin typeface="Bookman Old Style" panose="02050604050505020204" pitchFamily="18" charset="0"/>
              </a:rPr>
              <a:t>	</a:t>
            </a:r>
            <a:r>
              <a:rPr lang="en-US" sz="1600" dirty="0" smtClean="0">
                <a:latin typeface="Bookman Old Style" panose="02050604050505020204" pitchFamily="18" charset="0"/>
              </a:rPr>
              <a:t>						Originating Summons</a:t>
            </a:r>
          </a:p>
          <a:p>
            <a:pPr marL="0" indent="0" algn="just">
              <a:lnSpc>
                <a:spcPct val="150000"/>
              </a:lnSpc>
              <a:buNone/>
            </a:pPr>
            <a:r>
              <a:rPr lang="en-US" sz="1600" dirty="0">
                <a:latin typeface="Bookman Old Style" panose="02050604050505020204" pitchFamily="18" charset="0"/>
              </a:rPr>
              <a:t>	</a:t>
            </a:r>
            <a:r>
              <a:rPr lang="en-US" sz="1600" dirty="0" smtClean="0">
                <a:latin typeface="Bookman Old Style" panose="02050604050505020204" pitchFamily="18" charset="0"/>
              </a:rPr>
              <a:t>						Originating Motion/Application</a:t>
            </a:r>
          </a:p>
          <a:p>
            <a:pPr marL="0" indent="0" algn="just">
              <a:lnSpc>
                <a:spcPct val="150000"/>
              </a:lnSpc>
              <a:buNone/>
            </a:pPr>
            <a:r>
              <a:rPr lang="en-US" sz="1600" dirty="0">
                <a:latin typeface="Bookman Old Style" panose="02050604050505020204" pitchFamily="18" charset="0"/>
              </a:rPr>
              <a:t>	</a:t>
            </a:r>
            <a:r>
              <a:rPr lang="en-US" sz="1600" dirty="0" smtClean="0">
                <a:latin typeface="Bookman Old Style" panose="02050604050505020204" pitchFamily="18" charset="0"/>
              </a:rPr>
              <a:t>						Petition</a:t>
            </a:r>
          </a:p>
          <a:p>
            <a:pPr marL="0" indent="0" algn="just">
              <a:lnSpc>
                <a:spcPct val="150000"/>
              </a:lnSpc>
              <a:buNone/>
            </a:pPr>
            <a:r>
              <a:rPr lang="en-US" sz="1600" dirty="0">
                <a:latin typeface="Bookman Old Style" panose="02050604050505020204" pitchFamily="18" charset="0"/>
              </a:rPr>
              <a:t>	</a:t>
            </a:r>
            <a:r>
              <a:rPr lang="en-US" sz="1600" dirty="0" smtClean="0">
                <a:latin typeface="Bookman Old Style" panose="02050604050505020204" pitchFamily="18" charset="0"/>
              </a:rPr>
              <a:t>						Notice of Appeal</a:t>
            </a:r>
            <a:endParaRPr lang="en-US" sz="1800" dirty="0">
              <a:latin typeface="Bookman Old Style" pitchFamily="18" charset="0"/>
            </a:endParaRPr>
          </a:p>
        </p:txBody>
      </p:sp>
      <p:sp>
        <p:nvSpPr>
          <p:cNvPr id="9" name="Slide Number Placeholder 8"/>
          <p:cNvSpPr>
            <a:spLocks noGrp="1"/>
          </p:cNvSpPr>
          <p:nvPr>
            <p:ph type="sldNum" sz="quarter" idx="12"/>
          </p:nvPr>
        </p:nvSpPr>
        <p:spPr/>
        <p:txBody>
          <a:bodyPr/>
          <a:lstStyle/>
          <a:p>
            <a:pPr>
              <a:defRPr/>
            </a:pPr>
            <a:fld id="{9BE73177-9F5C-4444-BCDE-D43D76F82686}" type="slidenum">
              <a:rPr lang="en-US" smtClean="0"/>
              <a:pPr>
                <a:defRPr/>
              </a:pPr>
              <a:t>4</a:t>
            </a:fld>
            <a:endParaRPr lang="en-US" dirty="0"/>
          </a:p>
        </p:txBody>
      </p:sp>
      <p:sp>
        <p:nvSpPr>
          <p:cNvPr id="2" name="Footer Placeholder 1"/>
          <p:cNvSpPr>
            <a:spLocks noGrp="1"/>
          </p:cNvSpPr>
          <p:nvPr>
            <p:ph type="ftr" sz="quarter" idx="11"/>
          </p:nvPr>
        </p:nvSpPr>
        <p:spPr/>
        <p:txBody>
          <a:bodyPr/>
          <a:lstStyle/>
          <a:p>
            <a:pPr>
              <a:defRPr/>
            </a:pPr>
            <a:r>
              <a:rPr lang="en-US" dirty="0" smtClean="0"/>
              <a:t>PUC</a:t>
            </a:r>
            <a:endParaRPr lang="en-US" dirty="0"/>
          </a:p>
        </p:txBody>
      </p:sp>
    </p:spTree>
    <p:extLst>
      <p:ext uri="{BB962C8B-B14F-4D97-AF65-F5344CB8AC3E}">
        <p14:creationId xmlns:p14="http://schemas.microsoft.com/office/powerpoint/2010/main" val="769557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owerpoint B-G - Continuation"/>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
        <p:nvSpPr>
          <p:cNvPr id="15363" name="Rectangle 3"/>
          <p:cNvSpPr>
            <a:spLocks noGrp="1" noChangeArrowheads="1"/>
          </p:cNvSpPr>
          <p:nvPr>
            <p:ph type="title"/>
          </p:nvPr>
        </p:nvSpPr>
        <p:spPr>
          <a:xfrm>
            <a:off x="3200400" y="381000"/>
            <a:ext cx="6858000" cy="762000"/>
          </a:xfrm>
        </p:spPr>
        <p:txBody>
          <a:bodyPr rtlCol="0">
            <a:normAutofit/>
          </a:bodyPr>
          <a:lstStyle/>
          <a:p>
            <a:pPr>
              <a:defRPr/>
            </a:pPr>
            <a:r>
              <a:rPr lang="en-US" sz="1800" b="1" cap="all" spc="250" dirty="0" smtClean="0">
                <a:solidFill>
                  <a:srgbClr val="009999"/>
                </a:solidFill>
                <a:latin typeface="Bookman Old Style" pitchFamily="18" charset="0"/>
                <a:ea typeface="+mn-ea"/>
                <a:cs typeface="+mn-cs"/>
              </a:rPr>
              <a:t>FORMS/TYPES AND APPLICABLE PROCEEDINGS </a:t>
            </a:r>
            <a:endParaRPr lang="en-US" sz="1800" b="1" cap="all" spc="250" dirty="0">
              <a:solidFill>
                <a:srgbClr val="009999"/>
              </a:solidFill>
              <a:latin typeface="Bookman Old Style" pitchFamily="18" charset="0"/>
              <a:ea typeface="+mn-ea"/>
              <a:cs typeface="+mn-cs"/>
            </a:endParaRPr>
          </a:p>
        </p:txBody>
      </p:sp>
      <p:sp>
        <p:nvSpPr>
          <p:cNvPr id="15364" name="Rectangle 4"/>
          <p:cNvSpPr>
            <a:spLocks noGrp="1" noChangeArrowheads="1"/>
          </p:cNvSpPr>
          <p:nvPr>
            <p:ph sz="quarter" idx="1"/>
          </p:nvPr>
        </p:nvSpPr>
        <p:spPr>
          <a:xfrm>
            <a:off x="731519" y="1143000"/>
            <a:ext cx="11207931" cy="5213349"/>
          </a:xfrm>
        </p:spPr>
        <p:txBody>
          <a:bodyPr rtlCol="0">
            <a:normAutofit lnSpcReduction="10000"/>
          </a:bodyPr>
          <a:lstStyle/>
          <a:p>
            <a:pPr marL="342900" lvl="0" indent="-342900" algn="just">
              <a:lnSpc>
                <a:spcPct val="150000"/>
              </a:lnSpc>
              <a:buFont typeface="+mj-lt"/>
              <a:buAutoNum type="arabicPeriod"/>
            </a:pPr>
            <a:r>
              <a:rPr lang="en-US" sz="1600" b="1" dirty="0" smtClean="0">
                <a:latin typeface="Bookman Old Style" panose="02050604050505020204" pitchFamily="18" charset="0"/>
              </a:rPr>
              <a:t>Writ </a:t>
            </a:r>
            <a:r>
              <a:rPr lang="en-US" sz="1600" b="1" dirty="0">
                <a:latin typeface="Bookman Old Style" panose="02050604050505020204" pitchFamily="18" charset="0"/>
              </a:rPr>
              <a:t>of </a:t>
            </a:r>
            <a:r>
              <a:rPr lang="en-US" sz="1600" b="1" dirty="0" smtClean="0">
                <a:latin typeface="Bookman Old Style" panose="02050604050505020204" pitchFamily="18" charset="0"/>
              </a:rPr>
              <a:t>Summons- </a:t>
            </a:r>
            <a:r>
              <a:rPr lang="en-US" sz="1600" dirty="0" smtClean="0">
                <a:latin typeface="Bookman Old Style" panose="02050604050505020204" pitchFamily="18" charset="0"/>
              </a:rPr>
              <a:t>Except otherwise stated/provided, a writ of summons is the general form of commencing all civil proceedings. For proceedings commenced at the Lagos State High Court (LSHC), the applicable proceedings for a writ of summons include:</a:t>
            </a:r>
          </a:p>
          <a:p>
            <a:pPr lvl="2" algn="just">
              <a:lnSpc>
                <a:spcPct val="150000"/>
              </a:lnSpc>
            </a:pPr>
            <a:r>
              <a:rPr lang="en-US" sz="1600" dirty="0">
                <a:latin typeface="Bookman Old Style" panose="02050604050505020204" pitchFamily="18" charset="0"/>
              </a:rPr>
              <a:t>The claim is based on or includes an allegation of fraud</a:t>
            </a:r>
          </a:p>
          <a:p>
            <a:pPr lvl="2" algn="just">
              <a:lnSpc>
                <a:spcPct val="150000"/>
              </a:lnSpc>
            </a:pPr>
            <a:r>
              <a:rPr lang="en-US" sz="1600" dirty="0">
                <a:latin typeface="Bookman Old Style" panose="02050604050505020204" pitchFamily="18" charset="0"/>
              </a:rPr>
              <a:t>An interested person claims a </a:t>
            </a:r>
            <a:r>
              <a:rPr lang="en-US" sz="1600" dirty="0" smtClean="0">
                <a:latin typeface="Bookman Old Style" panose="02050604050505020204" pitchFamily="18" charset="0"/>
              </a:rPr>
              <a:t>declaration</a:t>
            </a:r>
          </a:p>
          <a:p>
            <a:pPr lvl="2" algn="just">
              <a:lnSpc>
                <a:spcPct val="150000"/>
              </a:lnSpc>
            </a:pPr>
            <a:r>
              <a:rPr lang="en-US" sz="1600" dirty="0">
                <a:latin typeface="Bookman Old Style" panose="02050604050505020204" pitchFamily="18" charset="0"/>
              </a:rPr>
              <a:t>P</a:t>
            </a:r>
            <a:r>
              <a:rPr lang="en-US" sz="1600" dirty="0" smtClean="0">
                <a:latin typeface="Bookman Old Style" panose="02050604050505020204" pitchFamily="18" charset="0"/>
              </a:rPr>
              <a:t>roceedings where a Claimant claims:</a:t>
            </a:r>
          </a:p>
          <a:p>
            <a:pPr lvl="3" algn="just">
              <a:lnSpc>
                <a:spcPct val="150000"/>
              </a:lnSpc>
            </a:pPr>
            <a:r>
              <a:rPr lang="en-US" sz="1600" dirty="0" smtClean="0">
                <a:latin typeface="Bookman Old Style" panose="02050604050505020204" pitchFamily="18" charset="0"/>
              </a:rPr>
              <a:t>Any relief or remedy for any civil wrong</a:t>
            </a:r>
          </a:p>
          <a:p>
            <a:pPr lvl="3" algn="just">
              <a:lnSpc>
                <a:spcPct val="150000"/>
              </a:lnSpc>
            </a:pPr>
            <a:r>
              <a:rPr lang="en-US" sz="1600" dirty="0" smtClean="0">
                <a:latin typeface="Bookman Old Style" panose="02050604050505020204" pitchFamily="18" charset="0"/>
              </a:rPr>
              <a:t>Damages for breach of duty, whether contractual, statutory or otherwise</a:t>
            </a:r>
          </a:p>
          <a:p>
            <a:pPr lvl="3" algn="just">
              <a:lnSpc>
                <a:spcPct val="150000"/>
              </a:lnSpc>
            </a:pPr>
            <a:r>
              <a:rPr lang="en-US" sz="1600" dirty="0" smtClean="0">
                <a:latin typeface="Bookman Old Style" panose="02050604050505020204" pitchFamily="18" charset="0"/>
              </a:rPr>
              <a:t>Damages for personal injury to or wrongful death of any person, or in respect of damage or injury to person; </a:t>
            </a:r>
            <a:r>
              <a:rPr lang="en-US" sz="1600" i="1" u="sng" dirty="0" smtClean="0">
                <a:latin typeface="Bookman Old Style" panose="02050604050505020204" pitchFamily="18" charset="0"/>
              </a:rPr>
              <a:t>Order 5 Rule 1 of the Lagos State High Court (Civil Procedure) Rules, 2019 and Order 3 Rule 2 of the Federal High Court Civil Procedure Rules, 2019</a:t>
            </a:r>
          </a:p>
          <a:p>
            <a:pPr marL="285750" lvl="3" indent="-285750" algn="just">
              <a:lnSpc>
                <a:spcPct val="150000"/>
              </a:lnSpc>
              <a:buFont typeface="Wingdings" panose="05000000000000000000" pitchFamily="2" charset="2"/>
              <a:buChar char="q"/>
            </a:pPr>
            <a:r>
              <a:rPr lang="en-US" sz="1600" b="1" dirty="0" smtClean="0">
                <a:latin typeface="Bookman Old Style" panose="02050604050505020204" pitchFamily="18" charset="0"/>
              </a:rPr>
              <a:t>Complaint </a:t>
            </a:r>
            <a:r>
              <a:rPr lang="en-US" sz="1600" dirty="0" smtClean="0">
                <a:latin typeface="Bookman Old Style" panose="02050604050505020204" pitchFamily="18" charset="0"/>
              </a:rPr>
              <a:t>is used instead of Writ of Summons to institute contentious proceedings at the National Industrial Court. </a:t>
            </a:r>
            <a:r>
              <a:rPr lang="en-US" sz="1600" i="1" u="sng" dirty="0" smtClean="0">
                <a:latin typeface="Bookman Old Style" panose="02050604050505020204" pitchFamily="18" charset="0"/>
              </a:rPr>
              <a:t>Order 3 Rule 17 </a:t>
            </a:r>
            <a:r>
              <a:rPr lang="en-US" sz="1600" i="1" u="sng" dirty="0">
                <a:latin typeface="Bookman Old Style" panose="02050604050505020204" pitchFamily="18" charset="0"/>
              </a:rPr>
              <a:t>National Industrial </a:t>
            </a:r>
            <a:r>
              <a:rPr lang="en-US" sz="1600" i="1" u="sng" dirty="0" err="1">
                <a:latin typeface="Bookman Old Style" panose="02050604050505020204" pitchFamily="18" charset="0"/>
              </a:rPr>
              <a:t>Cour</a:t>
            </a:r>
            <a:r>
              <a:rPr lang="en-US" sz="1600" i="1" u="sng" dirty="0">
                <a:latin typeface="Bookman Old Style" panose="02050604050505020204" pitchFamily="18" charset="0"/>
              </a:rPr>
              <a:t> (Civil Procedure Rules) 2017.</a:t>
            </a:r>
            <a:endParaRPr lang="en-US" sz="1600" dirty="0" smtClean="0">
              <a:latin typeface="Bookman Old Style" panose="02050604050505020204" pitchFamily="18" charset="0"/>
            </a:endParaRPr>
          </a:p>
        </p:txBody>
      </p:sp>
      <p:sp>
        <p:nvSpPr>
          <p:cNvPr id="7" name="Slide Number Placeholder 6"/>
          <p:cNvSpPr>
            <a:spLocks noGrp="1"/>
          </p:cNvSpPr>
          <p:nvPr>
            <p:ph type="sldNum" sz="quarter" idx="12"/>
          </p:nvPr>
        </p:nvSpPr>
        <p:spPr/>
        <p:txBody>
          <a:bodyPr/>
          <a:lstStyle/>
          <a:p>
            <a:pPr>
              <a:defRPr/>
            </a:pPr>
            <a:fld id="{9BE73177-9F5C-4444-BCDE-D43D76F82686}" type="slidenum">
              <a:rPr lang="en-US" smtClean="0"/>
              <a:pPr>
                <a:defRPr/>
              </a:pPr>
              <a:t>5</a:t>
            </a:fld>
            <a:endParaRPr lang="en-US" dirty="0"/>
          </a:p>
        </p:txBody>
      </p:sp>
      <p:sp>
        <p:nvSpPr>
          <p:cNvPr id="2" name="Footer Placeholder 1"/>
          <p:cNvSpPr>
            <a:spLocks noGrp="1"/>
          </p:cNvSpPr>
          <p:nvPr>
            <p:ph type="ftr" sz="quarter" idx="11"/>
          </p:nvPr>
        </p:nvSpPr>
        <p:spPr/>
        <p:txBody>
          <a:bodyPr/>
          <a:lstStyle/>
          <a:p>
            <a:pPr>
              <a:defRPr/>
            </a:pPr>
            <a:r>
              <a:rPr lang="en-US" dirty="0" smtClean="0"/>
              <a:t>PUC</a:t>
            </a:r>
            <a:endParaRPr lang="en-US" dirty="0"/>
          </a:p>
        </p:txBody>
      </p:sp>
    </p:spTree>
    <p:extLst>
      <p:ext uri="{BB962C8B-B14F-4D97-AF65-F5344CB8AC3E}">
        <p14:creationId xmlns:p14="http://schemas.microsoft.com/office/powerpoint/2010/main" val="105143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Powerpoint B-G - Continuation"/>
          <p:cNvPicPr>
            <a:picLocks noChangeAspect="1" noChangeArrowheads="1"/>
          </p:cNvPicPr>
          <p:nvPr/>
        </p:nvPicPr>
        <p:blipFill>
          <a:blip r:embed="rId3" cstate="print"/>
          <a:srcRect/>
          <a:stretch>
            <a:fillRect/>
          </a:stretch>
        </p:blipFill>
        <p:spPr bwMode="auto">
          <a:xfrm>
            <a:off x="0" y="0"/>
            <a:ext cx="12192000" cy="7086600"/>
          </a:xfrm>
          <a:prstGeom prst="rect">
            <a:avLst/>
          </a:prstGeom>
          <a:noFill/>
          <a:ln w="9525">
            <a:noFill/>
            <a:miter lim="800000"/>
            <a:headEnd/>
            <a:tailEnd/>
          </a:ln>
        </p:spPr>
      </p:pic>
      <p:sp>
        <p:nvSpPr>
          <p:cNvPr id="6147" name="Rectangle 3"/>
          <p:cNvSpPr>
            <a:spLocks noGrp="1" noChangeArrowheads="1"/>
          </p:cNvSpPr>
          <p:nvPr>
            <p:ph type="title"/>
          </p:nvPr>
        </p:nvSpPr>
        <p:spPr>
          <a:xfrm>
            <a:off x="3200400" y="381000"/>
            <a:ext cx="6781800" cy="762000"/>
          </a:xfrm>
        </p:spPr>
        <p:txBody>
          <a:bodyPr>
            <a:normAutofit/>
          </a:bodyPr>
          <a:lstStyle/>
          <a:p>
            <a:r>
              <a:rPr lang="en-US" sz="1800" b="1" cap="all" spc="250" dirty="0">
                <a:solidFill>
                  <a:srgbClr val="009999"/>
                </a:solidFill>
                <a:latin typeface="Bookman Old Style" pitchFamily="18" charset="0"/>
              </a:rPr>
              <a:t>FORMS/TYPES AND APPLICABLE PROCEEDINGS </a:t>
            </a:r>
            <a:endParaRPr lang="en-US" sz="1800" b="1" dirty="0">
              <a:solidFill>
                <a:srgbClr val="008080"/>
              </a:solidFill>
              <a:latin typeface="Bookman Old Style" pitchFamily="18" charset="0"/>
            </a:endParaRPr>
          </a:p>
        </p:txBody>
      </p:sp>
      <p:sp>
        <p:nvSpPr>
          <p:cNvPr id="6148" name="Rectangle 4"/>
          <p:cNvSpPr>
            <a:spLocks noGrp="1" noChangeArrowheads="1"/>
          </p:cNvSpPr>
          <p:nvPr>
            <p:ph type="body" idx="1"/>
          </p:nvPr>
        </p:nvSpPr>
        <p:spPr>
          <a:xfrm>
            <a:off x="702364" y="1283811"/>
            <a:ext cx="11250150" cy="5661977"/>
          </a:xfrm>
        </p:spPr>
        <p:txBody>
          <a:bodyPr>
            <a:normAutofit/>
          </a:bodyPr>
          <a:lstStyle/>
          <a:p>
            <a:pPr marL="342900" indent="-342900" algn="just">
              <a:lnSpc>
                <a:spcPct val="150000"/>
              </a:lnSpc>
              <a:buFont typeface="+mj-lt"/>
              <a:buAutoNum type="arabicPeriod" startAt="2"/>
            </a:pPr>
            <a:r>
              <a:rPr lang="en-US" sz="1600" b="1" dirty="0" smtClean="0">
                <a:latin typeface="Bookman Old Style" panose="02050604050505020204" pitchFamily="18" charset="0"/>
              </a:rPr>
              <a:t>Originating Summons- </a:t>
            </a:r>
            <a:r>
              <a:rPr lang="en-US" sz="1600" dirty="0" smtClean="0">
                <a:latin typeface="Bookman Old Style" panose="02050604050505020204" pitchFamily="18" charset="0"/>
              </a:rPr>
              <a:t>This is a mode of commencement for proceedings that are non-contentious.</a:t>
            </a:r>
            <a:r>
              <a:rPr lang="en-US" sz="1600" b="1" dirty="0" smtClean="0">
                <a:latin typeface="Bookman Old Style" panose="02050604050505020204" pitchFamily="18" charset="0"/>
              </a:rPr>
              <a:t> </a:t>
            </a:r>
            <a:r>
              <a:rPr lang="en-US" sz="1600" dirty="0" smtClean="0">
                <a:latin typeface="Bookman Old Style" panose="02050604050505020204" pitchFamily="18" charset="0"/>
              </a:rPr>
              <a:t>It is </a:t>
            </a:r>
            <a:r>
              <a:rPr lang="en-US" sz="1600" dirty="0">
                <a:latin typeface="Bookman Old Style" panose="02050604050505020204" pitchFamily="18" charset="0"/>
              </a:rPr>
              <a:t>adopted in cases where the facts are not in dispute or there is no likelihood, of their being in dispute and when the sole or principal question in issue is or is likely to be one directed at the construction of a written </a:t>
            </a:r>
            <a:r>
              <a:rPr lang="en-US" sz="1600" dirty="0" smtClean="0">
                <a:latin typeface="Bookman Old Style" panose="02050604050505020204" pitchFamily="18" charset="0"/>
              </a:rPr>
              <a:t>law instrument or </a:t>
            </a:r>
            <a:r>
              <a:rPr lang="en-US" sz="1600" dirty="0">
                <a:latin typeface="Bookman Old Style" panose="02050604050505020204" pitchFamily="18" charset="0"/>
              </a:rPr>
              <a:t>other question of </a:t>
            </a:r>
            <a:r>
              <a:rPr lang="en-US" sz="1600" dirty="0" smtClean="0">
                <a:latin typeface="Bookman Old Style" panose="02050604050505020204" pitchFamily="18" charset="0"/>
              </a:rPr>
              <a:t>law. </a:t>
            </a:r>
          </a:p>
          <a:p>
            <a:pPr algn="just">
              <a:lnSpc>
                <a:spcPct val="150000"/>
              </a:lnSpc>
            </a:pPr>
            <a:r>
              <a:rPr lang="en-US" sz="1600" dirty="0" smtClean="0">
                <a:latin typeface="Bookman Old Style" panose="02050604050505020204" pitchFamily="18" charset="0"/>
              </a:rPr>
              <a:t>For </a:t>
            </a:r>
            <a:r>
              <a:rPr lang="en-US" sz="1600" dirty="0">
                <a:latin typeface="Bookman Old Style" panose="02050604050505020204" pitchFamily="18" charset="0"/>
              </a:rPr>
              <a:t>proceedings commenced at the LSHC, Originating Summons is applicable where a person intends to claim or has interest in either legal or equitable rights under written instruments (Will, Deed or enactments) but requires the determination of question of construction in the instrument/ enactment and for any declaration of rights therein.</a:t>
            </a:r>
          </a:p>
          <a:p>
            <a:pPr algn="just">
              <a:lnSpc>
                <a:spcPct val="150000"/>
              </a:lnSpc>
            </a:pPr>
            <a:r>
              <a:rPr lang="en-US" sz="1600" dirty="0" smtClean="0">
                <a:latin typeface="Bookman Old Style" panose="02050604050505020204" pitchFamily="18" charset="0"/>
              </a:rPr>
              <a:t>The </a:t>
            </a:r>
            <a:r>
              <a:rPr lang="en-US" sz="1600" dirty="0">
                <a:latin typeface="Bookman Old Style" panose="02050604050505020204" pitchFamily="18" charset="0"/>
              </a:rPr>
              <a:t>very nature of an Originating Summons is to make things simpler for hearing. It is a procedure where the evidence in the main is by way of documents and there is no serious dispute as to their existence in the dealings of the parties to the suit. In such a situation, there is no serious dispute as to facts but what the plaintiff is claiming is the declaration of his rights. If there are serious dispute as to facts then a normal writ must be taken out and not Originating Summons</a:t>
            </a:r>
            <a:r>
              <a:rPr lang="en-US" sz="1600" i="1" dirty="0" smtClean="0">
                <a:latin typeface="Bookman Old Style" panose="02050604050505020204" pitchFamily="18" charset="0"/>
              </a:rPr>
              <a:t>. </a:t>
            </a:r>
            <a:r>
              <a:rPr lang="en-US" sz="1600" i="1" dirty="0">
                <a:solidFill>
                  <a:prstClr val="black"/>
                </a:solidFill>
                <a:latin typeface="Bookman Old Style" panose="02050604050505020204" pitchFamily="18" charset="0"/>
              </a:rPr>
              <a:t>FAMFA OIL LTD. v. A.G. FEDERATION (2003) LPELR-1239 (SC</a:t>
            </a:r>
            <a:r>
              <a:rPr lang="en-US" sz="1600" i="1" dirty="0" smtClean="0">
                <a:solidFill>
                  <a:prstClr val="black"/>
                </a:solidFill>
                <a:latin typeface="Bookman Old Style" panose="02050604050505020204" pitchFamily="18" charset="0"/>
              </a:rPr>
              <a:t>)</a:t>
            </a:r>
            <a:endParaRPr lang="en-GB" sz="1700" dirty="0" smtClean="0">
              <a:latin typeface="Bookman Old Style" panose="02050604050505020204" pitchFamily="18" charset="0"/>
            </a:endParaRPr>
          </a:p>
        </p:txBody>
      </p:sp>
      <p:sp>
        <p:nvSpPr>
          <p:cNvPr id="7" name="Slide Number Placeholder 6"/>
          <p:cNvSpPr>
            <a:spLocks noGrp="1"/>
          </p:cNvSpPr>
          <p:nvPr>
            <p:ph type="sldNum" sz="quarter" idx="12"/>
          </p:nvPr>
        </p:nvSpPr>
        <p:spPr>
          <a:xfrm>
            <a:off x="8153400" y="6324600"/>
            <a:ext cx="2133600" cy="381000"/>
          </a:xfrm>
        </p:spPr>
        <p:txBody>
          <a:bodyPr/>
          <a:lstStyle/>
          <a:p>
            <a:pPr>
              <a:defRPr/>
            </a:pPr>
            <a:fld id="{E7BD88A2-13E3-4A57-9DDB-B6B4ACAD8928}" type="slidenum">
              <a:rPr lang="en-US" smtClean="0"/>
              <a:pPr>
                <a:defRPr/>
              </a:pPr>
              <a:t>6</a:t>
            </a:fld>
            <a:endParaRPr lang="en-US" dirty="0"/>
          </a:p>
        </p:txBody>
      </p:sp>
      <p:sp>
        <p:nvSpPr>
          <p:cNvPr id="2" name="Footer Placeholder 1"/>
          <p:cNvSpPr>
            <a:spLocks noGrp="1"/>
          </p:cNvSpPr>
          <p:nvPr>
            <p:ph type="ftr" sz="quarter" idx="11"/>
          </p:nvPr>
        </p:nvSpPr>
        <p:spPr>
          <a:xfrm>
            <a:off x="4018721" y="6679202"/>
            <a:ext cx="4114800" cy="365125"/>
          </a:xfrm>
        </p:spPr>
        <p:txBody>
          <a:bodyPr/>
          <a:lstStyle/>
          <a:p>
            <a:pPr>
              <a:defRPr/>
            </a:pPr>
            <a:r>
              <a:rPr lang="en-US" dirty="0" smtClean="0"/>
              <a:t>PUC</a:t>
            </a:r>
            <a:endParaRPr lang="en-US" dirty="0"/>
          </a:p>
        </p:txBody>
      </p:sp>
    </p:spTree>
    <p:extLst>
      <p:ext uri="{BB962C8B-B14F-4D97-AF65-F5344CB8AC3E}">
        <p14:creationId xmlns:p14="http://schemas.microsoft.com/office/powerpoint/2010/main" val="172538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Powerpoint B-G - Continuation"/>
          <p:cNvPicPr>
            <a:picLocks noChangeAspect="1" noChangeArrowheads="1"/>
          </p:cNvPicPr>
          <p:nvPr/>
        </p:nvPicPr>
        <p:blipFill>
          <a:blip r:embed="rId2" cstate="print"/>
          <a:srcRect/>
          <a:stretch>
            <a:fillRect/>
          </a:stretch>
        </p:blipFill>
        <p:spPr bwMode="auto">
          <a:xfrm>
            <a:off x="0" y="0"/>
            <a:ext cx="12192000" cy="7086600"/>
          </a:xfrm>
          <a:prstGeom prst="rect">
            <a:avLst/>
          </a:prstGeom>
          <a:noFill/>
          <a:ln w="9525">
            <a:noFill/>
            <a:miter lim="800000"/>
            <a:headEnd/>
            <a:tailEnd/>
          </a:ln>
        </p:spPr>
      </p:pic>
      <p:sp>
        <p:nvSpPr>
          <p:cNvPr id="7" name="Rectangle 6"/>
          <p:cNvSpPr/>
          <p:nvPr/>
        </p:nvSpPr>
        <p:spPr>
          <a:xfrm>
            <a:off x="3191692" y="493264"/>
            <a:ext cx="6096000" cy="707886"/>
          </a:xfrm>
          <a:prstGeom prst="rect">
            <a:avLst/>
          </a:prstGeom>
        </p:spPr>
        <p:txBody>
          <a:bodyPr>
            <a:spAutoFit/>
          </a:bodyPr>
          <a:lstStyle/>
          <a:p>
            <a:r>
              <a:rPr lang="en-US" sz="2000" b="1" dirty="0" smtClean="0">
                <a:solidFill>
                  <a:srgbClr val="008080"/>
                </a:solidFill>
                <a:latin typeface="Bookman Old Style" pitchFamily="18" charset="0"/>
              </a:rPr>
              <a:t>FORMS/TYPES AND APPLICABLE PROCEEDINGS</a:t>
            </a:r>
            <a:endParaRPr lang="en-US" sz="2000" dirty="0"/>
          </a:p>
        </p:txBody>
      </p:sp>
      <p:sp>
        <p:nvSpPr>
          <p:cNvPr id="9" name="Rectangle 8"/>
          <p:cNvSpPr/>
          <p:nvPr/>
        </p:nvSpPr>
        <p:spPr>
          <a:xfrm>
            <a:off x="661852" y="1266117"/>
            <a:ext cx="11155679" cy="3831818"/>
          </a:xfrm>
          <a:prstGeom prst="rect">
            <a:avLst/>
          </a:prstGeom>
        </p:spPr>
        <p:txBody>
          <a:bodyPr wrap="square">
            <a:spAutoFit/>
          </a:bodyPr>
          <a:lstStyle/>
          <a:p>
            <a:pPr marL="342900" indent="-342900" algn="just">
              <a:lnSpc>
                <a:spcPct val="150000"/>
              </a:lnSpc>
              <a:buFont typeface="+mj-lt"/>
              <a:buAutoNum type="arabicPeriod" startAt="3"/>
            </a:pPr>
            <a:r>
              <a:rPr lang="en-US" b="1" dirty="0" smtClean="0">
                <a:latin typeface="Bookman Old Style" panose="02050604050505020204" pitchFamily="18" charset="0"/>
              </a:rPr>
              <a:t>Originating </a:t>
            </a:r>
            <a:r>
              <a:rPr lang="en-US" b="1" dirty="0">
                <a:latin typeface="Bookman Old Style" panose="02050604050505020204" pitchFamily="18" charset="0"/>
              </a:rPr>
              <a:t>Motion/Application- </a:t>
            </a:r>
            <a:r>
              <a:rPr lang="en-US" dirty="0">
                <a:latin typeface="Bookman Old Style" panose="02050604050505020204" pitchFamily="18" charset="0"/>
              </a:rPr>
              <a:t>An application (motion) that commences a proceeding in a </a:t>
            </a:r>
            <a:r>
              <a:rPr lang="en-US" dirty="0" smtClean="0">
                <a:latin typeface="Bookman Old Style" panose="02050604050505020204" pitchFamily="18" charset="0"/>
              </a:rPr>
              <a:t>court. Unlike writ of summons and originating summons, Originating Motion is used when a Rule of law specifically provides for its use. The Court held in </a:t>
            </a:r>
            <a:r>
              <a:rPr lang="en-US" i="1" dirty="0" err="1" smtClean="0">
                <a:latin typeface="Bookman Old Style" panose="02050604050505020204" pitchFamily="18" charset="0"/>
              </a:rPr>
              <a:t>Akunnia</a:t>
            </a:r>
            <a:r>
              <a:rPr lang="en-US" i="1" dirty="0" smtClean="0">
                <a:latin typeface="Bookman Old Style" panose="02050604050505020204" pitchFamily="18" charset="0"/>
              </a:rPr>
              <a:t> v. Attorney General, Anambra State (1977) 5 SC 161 </a:t>
            </a:r>
            <a:r>
              <a:rPr lang="en-US" dirty="0" smtClean="0">
                <a:latin typeface="Bookman Old Style" panose="02050604050505020204" pitchFamily="18" charset="0"/>
              </a:rPr>
              <a:t>that where it is provided that an application be made without specifying the type of application, originating motion should be used.</a:t>
            </a:r>
          </a:p>
          <a:p>
            <a:pPr algn="just">
              <a:lnSpc>
                <a:spcPct val="150000"/>
              </a:lnSpc>
            </a:pPr>
            <a:endParaRPr lang="en-US" dirty="0" smtClean="0">
              <a:latin typeface="Bookman Old Style" panose="02050604050505020204" pitchFamily="18" charset="0"/>
            </a:endParaRPr>
          </a:p>
          <a:p>
            <a:pPr marL="342900" indent="-342900" algn="just">
              <a:lnSpc>
                <a:spcPct val="150000"/>
              </a:lnSpc>
              <a:buFont typeface="+mj-lt"/>
              <a:buAutoNum type="arabicPeriod" startAt="4"/>
            </a:pPr>
            <a:r>
              <a:rPr lang="en-US" b="1" dirty="0" smtClean="0">
                <a:latin typeface="Bookman Old Style" panose="02050604050505020204" pitchFamily="18" charset="0"/>
              </a:rPr>
              <a:t>Petition- </a:t>
            </a:r>
            <a:r>
              <a:rPr lang="en-US" dirty="0" smtClean="0">
                <a:latin typeface="Bookman Old Style" panose="02050604050505020204" pitchFamily="18" charset="0"/>
              </a:rPr>
              <a:t>Actions are commenced by Petition also, </a:t>
            </a:r>
            <a:r>
              <a:rPr lang="en-US" dirty="0">
                <a:latin typeface="Bookman Old Style" panose="02050604050505020204" pitchFamily="18" charset="0"/>
              </a:rPr>
              <a:t>when a Rule of law </a:t>
            </a:r>
            <a:r>
              <a:rPr lang="en-US" dirty="0" smtClean="0">
                <a:latin typeface="Bookman Old Style" panose="02050604050505020204" pitchFamily="18" charset="0"/>
              </a:rPr>
              <a:t>specifically provides or states so. For instance, the Election proceedings, issues relating to matrimonial causes and actions for winding up of a Company are all required by law to be by way of Petition.</a:t>
            </a:r>
          </a:p>
        </p:txBody>
      </p:sp>
      <p:sp>
        <p:nvSpPr>
          <p:cNvPr id="10" name="Footer Placeholder 1"/>
          <p:cNvSpPr>
            <a:spLocks noGrp="1"/>
          </p:cNvSpPr>
          <p:nvPr>
            <p:ph type="ftr" sz="quarter" idx="11"/>
          </p:nvPr>
        </p:nvSpPr>
        <p:spPr>
          <a:xfrm>
            <a:off x="4038600" y="6356350"/>
            <a:ext cx="4114800" cy="365125"/>
          </a:xfrm>
        </p:spPr>
        <p:txBody>
          <a:bodyPr/>
          <a:lstStyle/>
          <a:p>
            <a:pPr>
              <a:defRPr/>
            </a:pPr>
            <a:r>
              <a:rPr lang="en-US" dirty="0" smtClean="0"/>
              <a:t>PUC</a:t>
            </a:r>
            <a:endParaRPr lang="en-US" dirty="0"/>
          </a:p>
        </p:txBody>
      </p:sp>
      <p:sp>
        <p:nvSpPr>
          <p:cNvPr id="6" name="Rectangle 5"/>
          <p:cNvSpPr/>
          <p:nvPr/>
        </p:nvSpPr>
        <p:spPr>
          <a:xfrm>
            <a:off x="661853" y="5073678"/>
            <a:ext cx="11155678" cy="1708160"/>
          </a:xfrm>
          <a:prstGeom prst="rect">
            <a:avLst/>
          </a:prstGeom>
          <a:ln>
            <a:solidFill>
              <a:schemeClr val="accent1">
                <a:lumMod val="50000"/>
              </a:schemeClr>
            </a:solidFill>
          </a:ln>
          <a:effectLst>
            <a:glow rad="228600">
              <a:schemeClr val="accent3">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lnSpc>
                <a:spcPct val="150000"/>
              </a:lnSpc>
              <a:buFont typeface="Wingdings" panose="05000000000000000000" pitchFamily="2" charset="2"/>
              <a:buChar char="Ø"/>
            </a:pPr>
            <a:r>
              <a:rPr lang="en-US" sz="1400" b="1" dirty="0" smtClean="0">
                <a:latin typeface="Bookman Old Style" panose="02050604050505020204" pitchFamily="18" charset="0"/>
              </a:rPr>
              <a:t>The National Industrial Court, </a:t>
            </a:r>
            <a:r>
              <a:rPr lang="en-US" sz="1400" dirty="0" smtClean="0">
                <a:latin typeface="Bookman Old Style" panose="02050604050505020204" pitchFamily="18" charset="0"/>
              </a:rPr>
              <a:t>recognizes, to the exclusion of Writ of Summons, seven (7)  modes of commencing a civil action to </a:t>
            </a:r>
            <a:r>
              <a:rPr lang="en-US" sz="1400" i="1" dirty="0" smtClean="0">
                <a:latin typeface="Bookman Old Style" panose="02050604050505020204" pitchFamily="18" charset="0"/>
              </a:rPr>
              <a:t>wit:</a:t>
            </a:r>
            <a:r>
              <a:rPr lang="en-US" sz="1400" dirty="0" smtClean="0">
                <a:latin typeface="Bookman Old Style" panose="02050604050505020204" pitchFamily="18" charset="0"/>
              </a:rPr>
              <a:t> </a:t>
            </a:r>
            <a:r>
              <a:rPr lang="en-US" sz="1400" b="1" dirty="0">
                <a:latin typeface="Bookman Old Style" panose="02050604050505020204" pitchFamily="18" charset="0"/>
              </a:rPr>
              <a:t>(a) </a:t>
            </a:r>
            <a:r>
              <a:rPr lang="en-US" sz="1400" b="1" dirty="0" smtClean="0">
                <a:latin typeface="Bookman Old Style" panose="02050604050505020204" pitchFamily="18" charset="0"/>
              </a:rPr>
              <a:t>Complaint; (</a:t>
            </a:r>
            <a:r>
              <a:rPr lang="en-US" sz="1400" b="1" dirty="0">
                <a:latin typeface="Bookman Old Style" panose="02050604050505020204" pitchFamily="18" charset="0"/>
              </a:rPr>
              <a:t>b) Originating </a:t>
            </a:r>
            <a:r>
              <a:rPr lang="en-US" sz="1400" b="1" dirty="0" smtClean="0">
                <a:latin typeface="Bookman Old Style" panose="02050604050505020204" pitchFamily="18" charset="0"/>
              </a:rPr>
              <a:t>Summons; (</a:t>
            </a:r>
            <a:r>
              <a:rPr lang="en-US" sz="1400" b="1" dirty="0">
                <a:latin typeface="Bookman Old Style" panose="02050604050505020204" pitchFamily="18" charset="0"/>
              </a:rPr>
              <a:t>c) Originating </a:t>
            </a:r>
            <a:r>
              <a:rPr lang="en-US" sz="1400" b="1" dirty="0" smtClean="0">
                <a:latin typeface="Bookman Old Style" panose="02050604050505020204" pitchFamily="18" charset="0"/>
              </a:rPr>
              <a:t>motions; </a:t>
            </a:r>
            <a:r>
              <a:rPr lang="en-US" sz="1400" b="1" dirty="0">
                <a:latin typeface="Bookman Old Style" panose="02050604050505020204" pitchFamily="18" charset="0"/>
              </a:rPr>
              <a:t>(d) Application for Judicial </a:t>
            </a:r>
            <a:r>
              <a:rPr lang="en-US" sz="1400" b="1" dirty="0" smtClean="0">
                <a:latin typeface="Bookman Old Style" panose="02050604050505020204" pitchFamily="18" charset="0"/>
              </a:rPr>
              <a:t>Review; </a:t>
            </a:r>
            <a:r>
              <a:rPr lang="en-US" sz="1400" b="1" dirty="0">
                <a:latin typeface="Bookman Old Style" panose="02050604050505020204" pitchFamily="18" charset="0"/>
              </a:rPr>
              <a:t>(e) Notice of Appeal or </a:t>
            </a:r>
            <a:r>
              <a:rPr lang="en-US" sz="1400" b="1" dirty="0" smtClean="0">
                <a:latin typeface="Bookman Old Style" panose="02050604050505020204" pitchFamily="18" charset="0"/>
              </a:rPr>
              <a:t>Petition; </a:t>
            </a:r>
            <a:r>
              <a:rPr lang="en-US" sz="1400" b="1" dirty="0">
                <a:latin typeface="Bookman Old Style" panose="02050604050505020204" pitchFamily="18" charset="0"/>
              </a:rPr>
              <a:t>(</a:t>
            </a:r>
            <a:r>
              <a:rPr lang="en-US" sz="1400" b="1" dirty="0" smtClean="0">
                <a:latin typeface="Bookman Old Style" panose="02050604050505020204" pitchFamily="18" charset="0"/>
              </a:rPr>
              <a:t>f) Referral </a:t>
            </a:r>
            <a:r>
              <a:rPr lang="en-US" sz="1400" b="1" dirty="0">
                <a:latin typeface="Bookman Old Style" panose="02050604050505020204" pitchFamily="18" charset="0"/>
              </a:rPr>
              <a:t>from the Minister of </a:t>
            </a:r>
            <a:r>
              <a:rPr lang="en-US" sz="1400" b="1" dirty="0" err="1">
                <a:latin typeface="Bookman Old Style" panose="02050604050505020204" pitchFamily="18" charset="0"/>
              </a:rPr>
              <a:t>Labour</a:t>
            </a:r>
            <a:r>
              <a:rPr lang="en-US" sz="1400" b="1" dirty="0">
                <a:latin typeface="Bookman Old Style" panose="02050604050505020204" pitchFamily="18" charset="0"/>
              </a:rPr>
              <a:t> and Productivity; (g) by any other means that may be prescribed by these Rules, Act or Law in force in Nigeria</a:t>
            </a:r>
            <a:r>
              <a:rPr lang="en-US" sz="1400" b="1" dirty="0" smtClean="0">
                <a:latin typeface="Bookman Old Style" panose="02050604050505020204" pitchFamily="18" charset="0"/>
              </a:rPr>
              <a:t>.</a:t>
            </a:r>
            <a:r>
              <a:rPr lang="en-US" sz="1400" dirty="0" smtClean="0">
                <a:latin typeface="Bookman Old Style" panose="02050604050505020204" pitchFamily="18" charset="0"/>
              </a:rPr>
              <a:t> </a:t>
            </a:r>
            <a:r>
              <a:rPr lang="en-US" sz="1400" i="1" u="sng" dirty="0" smtClean="0">
                <a:latin typeface="Bookman Old Style" panose="02050604050505020204" pitchFamily="18" charset="0"/>
              </a:rPr>
              <a:t>Order 3 Rule 1, National Industrial </a:t>
            </a:r>
            <a:r>
              <a:rPr lang="en-US" sz="1400" i="1" u="sng" dirty="0" err="1" smtClean="0">
                <a:latin typeface="Bookman Old Style" panose="02050604050505020204" pitchFamily="18" charset="0"/>
              </a:rPr>
              <a:t>Cour</a:t>
            </a:r>
            <a:r>
              <a:rPr lang="en-US" sz="1400" i="1" u="sng" dirty="0" smtClean="0">
                <a:latin typeface="Bookman Old Style" panose="02050604050505020204" pitchFamily="18" charset="0"/>
              </a:rPr>
              <a:t> (Civil Procedure Rules) 2017.</a:t>
            </a:r>
            <a:endParaRPr lang="en-US" sz="1400" i="1" u="sng" dirty="0">
              <a:latin typeface="Bookman Old Style" panose="02050604050505020204" pitchFamily="18" charset="0"/>
            </a:endParaRPr>
          </a:p>
        </p:txBody>
      </p:sp>
    </p:spTree>
    <p:extLst>
      <p:ext uri="{BB962C8B-B14F-4D97-AF65-F5344CB8AC3E}">
        <p14:creationId xmlns:p14="http://schemas.microsoft.com/office/powerpoint/2010/main" val="2927294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4692" y="-104502"/>
            <a:ext cx="10515600" cy="666205"/>
          </a:xfrm>
        </p:spPr>
        <p:txBody>
          <a:bodyPr>
            <a:normAutofit/>
          </a:bodyPr>
          <a:lstStyle/>
          <a:p>
            <a:r>
              <a:rPr lang="en-US" sz="2400" b="1" dirty="0" smtClean="0">
                <a:solidFill>
                  <a:srgbClr val="008080"/>
                </a:solidFill>
                <a:latin typeface="Bookman Old Style" pitchFamily="18" charset="0"/>
              </a:rPr>
              <a:t>ACCOMPANYING PROCESSES</a:t>
            </a:r>
            <a:endParaRPr lang="en-US" sz="2400"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702053843"/>
              </p:ext>
            </p:extLst>
          </p:nvPr>
        </p:nvGraphicFramePr>
        <p:xfrm>
          <a:off x="143692" y="457200"/>
          <a:ext cx="11902533" cy="6400800"/>
        </p:xfrm>
        <a:graphic>
          <a:graphicData uri="http://schemas.openxmlformats.org/drawingml/2006/table">
            <a:tbl>
              <a:tblPr firstRow="1" bandRow="1">
                <a:tableStyleId>{F5AB1C69-6EDB-4FF4-983F-18BD219EF322}</a:tableStyleId>
              </a:tblPr>
              <a:tblGrid>
                <a:gridCol w="2583857"/>
                <a:gridCol w="2500396"/>
                <a:gridCol w="2165570"/>
                <a:gridCol w="2379950"/>
                <a:gridCol w="2272760"/>
              </a:tblGrid>
              <a:tr h="628816">
                <a:tc>
                  <a:txBody>
                    <a:bodyPr/>
                    <a:lstStyle/>
                    <a:p>
                      <a:r>
                        <a:rPr lang="en-US" dirty="0" smtClean="0"/>
                        <a:t>WRIT OF SUMMONS</a:t>
                      </a:r>
                      <a:endParaRPr lang="en-US" dirty="0"/>
                    </a:p>
                  </a:txBody>
                  <a:tcPr/>
                </a:tc>
                <a:tc>
                  <a:txBody>
                    <a:bodyPr/>
                    <a:lstStyle/>
                    <a:p>
                      <a:r>
                        <a:rPr lang="en-US" dirty="0" smtClean="0"/>
                        <a:t>ORIGINATING SUMMONS</a:t>
                      </a:r>
                      <a:endParaRPr lang="en-US" dirty="0"/>
                    </a:p>
                  </a:txBody>
                  <a:tcPr/>
                </a:tc>
                <a:tc>
                  <a:txBody>
                    <a:bodyPr/>
                    <a:lstStyle/>
                    <a:p>
                      <a:r>
                        <a:rPr lang="en-US" dirty="0" smtClean="0"/>
                        <a:t>ORIGINATING MOTION</a:t>
                      </a:r>
                      <a:endParaRPr lang="en-US" dirty="0"/>
                    </a:p>
                  </a:txBody>
                  <a:tcPr/>
                </a:tc>
                <a:tc>
                  <a:txBody>
                    <a:bodyPr/>
                    <a:lstStyle/>
                    <a:p>
                      <a:r>
                        <a:rPr lang="en-US" dirty="0" smtClean="0"/>
                        <a:t>PETITION (differs)</a:t>
                      </a:r>
                      <a:endParaRPr lang="en-US" dirty="0"/>
                    </a:p>
                  </a:txBody>
                  <a:tcPr/>
                </a:tc>
                <a:tc>
                  <a:txBody>
                    <a:bodyPr/>
                    <a:lstStyle/>
                    <a:p>
                      <a:r>
                        <a:rPr lang="en-US" dirty="0" smtClean="0"/>
                        <a:t>COMPLAINT</a:t>
                      </a:r>
                      <a:r>
                        <a:rPr lang="en-US" baseline="0" dirty="0" smtClean="0"/>
                        <a:t> </a:t>
                      </a:r>
                    </a:p>
                    <a:p>
                      <a:r>
                        <a:rPr lang="en-US" baseline="0" dirty="0" smtClean="0"/>
                        <a:t>(NIC)</a:t>
                      </a:r>
                      <a:endParaRPr lang="en-US" dirty="0"/>
                    </a:p>
                  </a:txBody>
                  <a:tcPr/>
                </a:tc>
              </a:tr>
              <a:tr h="718647">
                <a:tc>
                  <a:txBody>
                    <a:bodyPr/>
                    <a:lstStyle/>
                    <a:p>
                      <a:pPr algn="just"/>
                      <a:r>
                        <a:rPr lang="en-US" sz="1400" dirty="0" smtClean="0">
                          <a:latin typeface="Bookman Old Style" panose="02050604050505020204" pitchFamily="18" charset="0"/>
                        </a:rPr>
                        <a:t>Statement of Claim</a:t>
                      </a:r>
                      <a:endParaRPr lang="en-US" sz="1400" dirty="0">
                        <a:latin typeface="Bookman Old Style" panose="02050604050505020204" pitchFamily="18" charset="0"/>
                      </a:endParaRPr>
                    </a:p>
                  </a:txBody>
                  <a:tcPr/>
                </a:tc>
                <a:tc>
                  <a:txBody>
                    <a:bodyPr/>
                    <a:lstStyle/>
                    <a:p>
                      <a:pPr algn="just"/>
                      <a:r>
                        <a:rPr lang="en-US" sz="1400" dirty="0" smtClean="0">
                          <a:latin typeface="Bookman Old Style" panose="02050604050505020204" pitchFamily="18" charset="0"/>
                        </a:rPr>
                        <a:t>Affidavit setting out facts relied on</a:t>
                      </a:r>
                      <a:endParaRPr lang="en-US" sz="1400" dirty="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Affidavit setting out facts relied on</a:t>
                      </a:r>
                    </a:p>
                  </a:txBody>
                  <a:tcPr/>
                </a:tc>
                <a:tc>
                  <a:txBody>
                    <a:bodyPr/>
                    <a:lstStyle/>
                    <a:p>
                      <a:pPr algn="just"/>
                      <a:r>
                        <a:rPr lang="en-US" sz="1400" u="sng" dirty="0" smtClean="0">
                          <a:latin typeface="Bookman Old Style" panose="02050604050505020204" pitchFamily="18" charset="0"/>
                        </a:rPr>
                        <a:t>Election Petition:</a:t>
                      </a:r>
                      <a:endParaRPr lang="en-US" sz="1400" u="sng" dirty="0">
                        <a:latin typeface="Bookman Old Style" panose="02050604050505020204" pitchFamily="18" charset="0"/>
                      </a:endParaRPr>
                    </a:p>
                  </a:txBody>
                  <a:tcPr/>
                </a:tc>
                <a:tc>
                  <a:txBody>
                    <a:bodyPr/>
                    <a:lstStyle/>
                    <a:p>
                      <a:pPr algn="just"/>
                      <a:r>
                        <a:rPr lang="en-US" sz="1400" u="none" dirty="0" smtClean="0">
                          <a:latin typeface="Bookman Old Style" panose="02050604050505020204" pitchFamily="18" charset="0"/>
                        </a:rPr>
                        <a:t>Statement of facts establishing the cause of action</a:t>
                      </a:r>
                      <a:endParaRPr lang="en-US" sz="1400" u="none" dirty="0">
                        <a:latin typeface="Bookman Old Style" panose="02050604050505020204" pitchFamily="18" charset="0"/>
                      </a:endParaRPr>
                    </a:p>
                  </a:txBody>
                  <a:tcPr/>
                </a:tc>
              </a:tr>
              <a:tr h="718647">
                <a:tc>
                  <a:txBody>
                    <a:bodyPr/>
                    <a:lstStyle/>
                    <a:p>
                      <a:pPr algn="just"/>
                      <a:r>
                        <a:rPr lang="en-US" sz="1400" dirty="0" smtClean="0">
                          <a:latin typeface="Bookman Old Style" panose="02050604050505020204" pitchFamily="18" charset="0"/>
                        </a:rPr>
                        <a:t>List</a:t>
                      </a:r>
                      <a:r>
                        <a:rPr lang="en-US" sz="1400" baseline="0" dirty="0" smtClean="0">
                          <a:latin typeface="Bookman Old Style" panose="02050604050505020204" pitchFamily="18" charset="0"/>
                        </a:rPr>
                        <a:t> of witnesses</a:t>
                      </a:r>
                      <a:endParaRPr lang="en-US" sz="1400" dirty="0">
                        <a:latin typeface="Bookman Old Style" panose="02050604050505020204" pitchFamily="18" charset="0"/>
                      </a:endParaRPr>
                    </a:p>
                  </a:txBody>
                  <a:tcPr/>
                </a:tc>
                <a:tc>
                  <a:txBody>
                    <a:bodyPr/>
                    <a:lstStyle/>
                    <a:p>
                      <a:pPr algn="just"/>
                      <a:r>
                        <a:rPr lang="en-US" sz="1400" dirty="0" smtClean="0">
                          <a:latin typeface="Bookman Old Style" panose="02050604050505020204" pitchFamily="18" charset="0"/>
                        </a:rPr>
                        <a:t>Exhibits to be relied on</a:t>
                      </a:r>
                      <a:endParaRPr lang="en-US" sz="1400" dirty="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Exhibits to be relied on</a:t>
                      </a:r>
                    </a:p>
                    <a:p>
                      <a:pPr algn="just"/>
                      <a:endParaRPr lang="en-US" sz="1400" dirty="0">
                        <a:latin typeface="Bookman Old Style" panose="02050604050505020204" pitchFamily="18" charset="0"/>
                      </a:endParaRPr>
                    </a:p>
                  </a:txBody>
                  <a:tcPr/>
                </a:tc>
                <a:tc>
                  <a:txBody>
                    <a:bodyPr/>
                    <a:lstStyle/>
                    <a:p>
                      <a:pPr algn="just"/>
                      <a:r>
                        <a:rPr lang="en-US" sz="1400" dirty="0" smtClean="0">
                          <a:latin typeface="Bookman Old Style" panose="02050604050505020204" pitchFamily="18" charset="0"/>
                        </a:rPr>
                        <a:t>List of the witnesses be called in proof of the petition</a:t>
                      </a:r>
                      <a:endParaRPr lang="en-US" sz="1400" dirty="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List</a:t>
                      </a:r>
                      <a:r>
                        <a:rPr lang="en-US" sz="1400" baseline="0" dirty="0" smtClean="0">
                          <a:latin typeface="Bookman Old Style" panose="02050604050505020204" pitchFamily="18" charset="0"/>
                        </a:rPr>
                        <a:t> of witnesses</a:t>
                      </a:r>
                      <a:endParaRPr lang="en-US" sz="1400" dirty="0" smtClean="0">
                        <a:latin typeface="Bookman Old Style" panose="02050604050505020204" pitchFamily="18" charset="0"/>
                      </a:endParaRPr>
                    </a:p>
                    <a:p>
                      <a:pPr algn="just"/>
                      <a:endParaRPr lang="en-US" sz="1400" dirty="0">
                        <a:latin typeface="Bookman Old Style" panose="02050604050505020204" pitchFamily="18" charset="0"/>
                      </a:endParaRPr>
                    </a:p>
                  </a:txBody>
                  <a:tcPr/>
                </a:tc>
              </a:tr>
              <a:tr h="718647">
                <a:tc>
                  <a:txBody>
                    <a:bodyPr/>
                    <a:lstStyle/>
                    <a:p>
                      <a:pPr algn="just"/>
                      <a:r>
                        <a:rPr lang="en-US" sz="1400" dirty="0" smtClean="0">
                          <a:latin typeface="Bookman Old Style" panose="02050604050505020204" pitchFamily="18" charset="0"/>
                        </a:rPr>
                        <a:t>Witness Statement on Oath</a:t>
                      </a:r>
                      <a:endParaRPr lang="en-US" sz="1400" dirty="0">
                        <a:latin typeface="Bookman Old Style" panose="02050604050505020204" pitchFamily="18" charset="0"/>
                      </a:endParaRPr>
                    </a:p>
                  </a:txBody>
                  <a:tcPr/>
                </a:tc>
                <a:tc>
                  <a:txBody>
                    <a:bodyPr/>
                    <a:lstStyle/>
                    <a:p>
                      <a:pPr algn="just"/>
                      <a:r>
                        <a:rPr lang="en-US" sz="1400" dirty="0" smtClean="0">
                          <a:latin typeface="Bookman Old Style" panose="02050604050505020204" pitchFamily="18" charset="0"/>
                        </a:rPr>
                        <a:t>Written Address</a:t>
                      </a:r>
                      <a:endParaRPr lang="en-US" sz="1400" dirty="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Written Address</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Written statements on oath of the witnesses</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Witness Statement on Oath</a:t>
                      </a:r>
                    </a:p>
                    <a:p>
                      <a:pPr algn="just"/>
                      <a:endParaRPr lang="en-US" sz="1400" dirty="0">
                        <a:latin typeface="Bookman Old Style" panose="02050604050505020204" pitchFamily="18" charset="0"/>
                      </a:endParaRPr>
                    </a:p>
                  </a:txBody>
                  <a:tcPr/>
                </a:tc>
              </a:tr>
              <a:tr h="928252">
                <a:tc>
                  <a:txBody>
                    <a:bodyPr/>
                    <a:lstStyle/>
                    <a:p>
                      <a:pPr algn="just"/>
                      <a:r>
                        <a:rPr lang="en-US" sz="1400" dirty="0" smtClean="0">
                          <a:latin typeface="Bookman Old Style" panose="02050604050505020204" pitchFamily="18" charset="0"/>
                        </a:rPr>
                        <a:t>Copies of document to be relied on</a:t>
                      </a:r>
                      <a:r>
                        <a:rPr lang="en-US" sz="1400" baseline="0" dirty="0" smtClean="0">
                          <a:latin typeface="Bookman Old Style" panose="02050604050505020204" pitchFamily="18" charset="0"/>
                        </a:rPr>
                        <a:t> at trial</a:t>
                      </a:r>
                      <a:endParaRPr lang="en-US" sz="1400" dirty="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Affidavit of non-multiplicity of action on same subject matter </a:t>
                      </a:r>
                      <a:r>
                        <a:rPr lang="en-US" sz="1400" baseline="0" dirty="0" smtClean="0">
                          <a:latin typeface="Bookman Old Style" panose="02050604050505020204" pitchFamily="18" charset="0"/>
                        </a:rPr>
                        <a:t>(FHC only)</a:t>
                      </a:r>
                      <a:endParaRPr lang="en-US" sz="1400" dirty="0" smtClean="0">
                        <a:latin typeface="Bookman Old Style" panose="02050604050505020204" pitchFamily="18" charset="0"/>
                      </a:endParaRPr>
                    </a:p>
                  </a:txBody>
                  <a:tcPr/>
                </a:tc>
                <a:tc>
                  <a:txBody>
                    <a:bodyPr/>
                    <a:lstStyle/>
                    <a:p>
                      <a:pPr algn="just"/>
                      <a:r>
                        <a:rPr lang="en-US" sz="1400" dirty="0" smtClean="0">
                          <a:latin typeface="Bookman Old Style" panose="02050604050505020204" pitchFamily="18" charset="0"/>
                        </a:rPr>
                        <a:t>Affidavit of Urgency (where applicable)</a:t>
                      </a:r>
                      <a:endParaRPr lang="en-US" sz="1400" dirty="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Copies or list of every document to be relied on at the hearing of the petition</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List and number of copies of documents </a:t>
                      </a:r>
                    </a:p>
                  </a:txBody>
                  <a:tcPr/>
                </a:tc>
              </a:tr>
              <a:tr h="71864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Pre-action</a:t>
                      </a:r>
                      <a:r>
                        <a:rPr lang="en-US" sz="1400" baseline="0" dirty="0" smtClean="0">
                          <a:latin typeface="Bookman Old Style" panose="02050604050505020204" pitchFamily="18" charset="0"/>
                        </a:rPr>
                        <a:t> Protocol Form 01 </a:t>
                      </a:r>
                      <a:r>
                        <a:rPr lang="en-US" sz="1400" b="1" baseline="0" dirty="0" smtClean="0">
                          <a:latin typeface="Bookman Old Style" panose="02050604050505020204" pitchFamily="18" charset="0"/>
                        </a:rPr>
                        <a:t>(LSHC only)</a:t>
                      </a:r>
                      <a:endParaRPr lang="en-US" sz="1400" b="1" dirty="0" smtClean="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Pre-action</a:t>
                      </a:r>
                      <a:r>
                        <a:rPr lang="en-US" sz="1400" baseline="0" dirty="0" smtClean="0">
                          <a:latin typeface="Bookman Old Style" panose="02050604050505020204" pitchFamily="18" charset="0"/>
                        </a:rPr>
                        <a:t> Protocol Form 01 </a:t>
                      </a:r>
                      <a:r>
                        <a:rPr lang="en-US" sz="1400" b="1" baseline="0" dirty="0" smtClean="0">
                          <a:latin typeface="Bookman Old Style" panose="02050604050505020204" pitchFamily="18" charset="0"/>
                        </a:rPr>
                        <a:t>(LSHC only)</a:t>
                      </a:r>
                      <a:endParaRPr lang="en-US" sz="1400" b="1" dirty="0" smtClean="0">
                        <a:latin typeface="Bookman Old Style" panose="020506040505050202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400" dirty="0" smtClean="0">
                        <a:latin typeface="Bookman Old Style" panose="02050604050505020204" pitchFamily="18" charset="0"/>
                      </a:endParaRPr>
                    </a:p>
                  </a:txBody>
                  <a:tcPr/>
                </a:tc>
                <a:tc>
                  <a:txBody>
                    <a:bodyPr/>
                    <a:lstStyle/>
                    <a:p>
                      <a:pPr algn="just"/>
                      <a:endParaRPr lang="en-US" sz="1400" dirty="0">
                        <a:latin typeface="Bookman Old Style" panose="02050604050505020204" pitchFamily="18" charset="0"/>
                      </a:endParaRPr>
                    </a:p>
                  </a:txBody>
                  <a:tcPr/>
                </a:tc>
                <a:tc>
                  <a:txBody>
                    <a:bodyPr/>
                    <a:lstStyle/>
                    <a:p>
                      <a:pPr algn="just"/>
                      <a:r>
                        <a:rPr lang="en-US" sz="1400" u="sng" dirty="0" smtClean="0">
                          <a:latin typeface="Bookman Old Style" panose="02050604050505020204" pitchFamily="18" charset="0"/>
                        </a:rPr>
                        <a:t>Matrimonial Causes:</a:t>
                      </a:r>
                      <a:r>
                        <a:rPr lang="en-US" sz="1400" u="sng" baseline="0" dirty="0" smtClean="0">
                          <a:latin typeface="Bookman Old Style" panose="02050604050505020204" pitchFamily="18" charset="0"/>
                        </a:rPr>
                        <a:t> </a:t>
                      </a:r>
                      <a:endParaRPr lang="en-US" sz="1400" u="sng" dirty="0">
                        <a:latin typeface="Bookman Old Style" panose="02050604050505020204" pitchFamily="18" charset="0"/>
                      </a:endParaRPr>
                    </a:p>
                  </a:txBody>
                  <a:tcPr/>
                </a:tc>
                <a:tc>
                  <a:txBody>
                    <a:bodyPr/>
                    <a:lstStyle/>
                    <a:p>
                      <a:pPr algn="just"/>
                      <a:r>
                        <a:rPr lang="en-US" sz="1400" u="none" dirty="0" smtClean="0">
                          <a:latin typeface="Bookman Old Style" panose="02050604050505020204" pitchFamily="18" charset="0"/>
                        </a:rPr>
                        <a:t>Schedule of documents and Exhibits</a:t>
                      </a:r>
                      <a:endParaRPr lang="en-US" sz="1400" u="none" dirty="0">
                        <a:latin typeface="Bookman Old Style" panose="02050604050505020204" pitchFamily="18" charset="0"/>
                      </a:endParaRPr>
                    </a:p>
                  </a:txBody>
                  <a:tcPr/>
                </a:tc>
              </a:tr>
              <a:tr h="134746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Affidavit of non-multiplicity of action on same subject matter </a:t>
                      </a:r>
                      <a:r>
                        <a:rPr lang="en-US" sz="1400" b="1" baseline="0" dirty="0" smtClean="0">
                          <a:latin typeface="Bookman Old Style" panose="02050604050505020204" pitchFamily="18" charset="0"/>
                        </a:rPr>
                        <a:t>(FHC only)</a:t>
                      </a:r>
                      <a:endParaRPr lang="en-US" sz="1400" b="1" dirty="0" smtClean="0">
                        <a:latin typeface="Bookman Old Style" panose="02050604050505020204" pitchFamily="18" charset="0"/>
                      </a:endParaRPr>
                    </a:p>
                  </a:txBody>
                  <a:tcPr/>
                </a:tc>
                <a:tc>
                  <a:txBody>
                    <a:bodyPr/>
                    <a:lstStyle/>
                    <a:p>
                      <a:pPr algn="just"/>
                      <a:r>
                        <a:rPr lang="en-US" sz="1400" dirty="0" smtClean="0">
                          <a:latin typeface="Bookman Old Style" panose="02050604050505020204" pitchFamily="18" charset="0"/>
                        </a:rPr>
                        <a:t>Copies of the instrument indicating part(s) sought to be construed</a:t>
                      </a:r>
                    </a:p>
                    <a:p>
                      <a:pPr algn="just"/>
                      <a:r>
                        <a:rPr lang="en-US" sz="1400" dirty="0" smtClean="0">
                          <a:latin typeface="Bookman Old Style" panose="02050604050505020204" pitchFamily="18" charset="0"/>
                        </a:rPr>
                        <a:t>(other than an enactment)  </a:t>
                      </a:r>
                      <a:r>
                        <a:rPr lang="en-US" sz="1400" b="1" dirty="0" smtClean="0">
                          <a:latin typeface="Bookman Old Style" panose="02050604050505020204" pitchFamily="18" charset="0"/>
                        </a:rPr>
                        <a:t>(NIC only) </a:t>
                      </a:r>
                      <a:endParaRPr lang="en-US" sz="1400" b="1" dirty="0">
                        <a:latin typeface="Bookman Old Style" panose="02050604050505020204" pitchFamily="18" charset="0"/>
                      </a:endParaRPr>
                    </a:p>
                  </a:txBody>
                  <a:tcPr/>
                </a:tc>
                <a:tc>
                  <a:txBody>
                    <a:bodyPr/>
                    <a:lstStyle/>
                    <a:p>
                      <a:pPr algn="just"/>
                      <a:endParaRPr lang="en-US" sz="140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Notice of petition,</a:t>
                      </a:r>
                      <a:r>
                        <a:rPr lang="en-US" sz="1400" baseline="0" dirty="0" smtClean="0">
                          <a:latin typeface="Bookman Old Style" panose="02050604050505020204" pitchFamily="18" charset="0"/>
                        </a:rPr>
                        <a:t> </a:t>
                      </a:r>
                      <a:r>
                        <a:rPr lang="en-US" sz="1400" b="0" i="0" kern="1200" dirty="0" smtClean="0">
                          <a:solidFill>
                            <a:schemeClr val="dk1"/>
                          </a:solidFill>
                          <a:effectLst/>
                          <a:latin typeface="Bookman Old Style" panose="02050604050505020204" pitchFamily="18" charset="0"/>
                          <a:ea typeface="+mn-ea"/>
                          <a:cs typeface="+mn-cs"/>
                        </a:rPr>
                        <a:t>Verifying affidavit,</a:t>
                      </a:r>
                      <a:r>
                        <a:rPr lang="en-US" sz="1400" b="0" i="0" kern="1200" baseline="0" dirty="0" smtClean="0">
                          <a:solidFill>
                            <a:schemeClr val="dk1"/>
                          </a:solidFill>
                          <a:effectLst/>
                          <a:latin typeface="Bookman Old Style" panose="02050604050505020204" pitchFamily="18" charset="0"/>
                          <a:ea typeface="+mn-ea"/>
                          <a:cs typeface="+mn-cs"/>
                        </a:rPr>
                        <a:t> </a:t>
                      </a:r>
                      <a:r>
                        <a:rPr lang="en-US" sz="1400" b="0" i="0" kern="1200" dirty="0" smtClean="0">
                          <a:solidFill>
                            <a:schemeClr val="dk1"/>
                          </a:solidFill>
                          <a:effectLst/>
                          <a:latin typeface="Bookman Old Style" panose="02050604050505020204" pitchFamily="18" charset="0"/>
                          <a:ea typeface="+mn-ea"/>
                          <a:cs typeface="+mn-cs"/>
                        </a:rPr>
                        <a:t>Certificate relating to reconciliation,</a:t>
                      </a:r>
                      <a:r>
                        <a:rPr lang="en-US" sz="1400" b="0" i="0" kern="1200" baseline="0" dirty="0" smtClean="0">
                          <a:solidFill>
                            <a:schemeClr val="dk1"/>
                          </a:solidFill>
                          <a:effectLst/>
                          <a:latin typeface="Bookman Old Style" panose="02050604050505020204" pitchFamily="18" charset="0"/>
                          <a:ea typeface="+mn-ea"/>
                          <a:cs typeface="+mn-cs"/>
                        </a:rPr>
                        <a:t> </a:t>
                      </a:r>
                      <a:r>
                        <a:rPr lang="en-US" sz="1400" b="0" i="0" kern="1200" dirty="0" smtClean="0">
                          <a:solidFill>
                            <a:schemeClr val="dk1"/>
                          </a:solidFill>
                          <a:effectLst/>
                          <a:latin typeface="Bookman Old Style" panose="02050604050505020204" pitchFamily="18" charset="0"/>
                          <a:ea typeface="+mn-ea"/>
                          <a:cs typeface="+mn-cs"/>
                        </a:rPr>
                        <a:t>Original Marriage Certificate,</a:t>
                      </a:r>
                      <a:r>
                        <a:rPr lang="en-US" sz="1400" b="0" i="0" kern="1200" baseline="0" dirty="0" smtClean="0">
                          <a:solidFill>
                            <a:schemeClr val="dk1"/>
                          </a:solidFill>
                          <a:effectLst/>
                          <a:latin typeface="Bookman Old Style" panose="02050604050505020204" pitchFamily="18" charset="0"/>
                          <a:ea typeface="+mn-ea"/>
                          <a:cs typeface="+mn-cs"/>
                        </a:rPr>
                        <a:t> </a:t>
                      </a:r>
                      <a:r>
                        <a:rPr lang="en-US" sz="1400" b="0" i="0" kern="1200" dirty="0" smtClean="0">
                          <a:solidFill>
                            <a:schemeClr val="dk1"/>
                          </a:solidFill>
                          <a:effectLst/>
                          <a:latin typeface="Bookman Old Style" panose="02050604050505020204" pitchFamily="18" charset="0"/>
                          <a:ea typeface="+mn-ea"/>
                          <a:cs typeface="+mn-cs"/>
                        </a:rPr>
                        <a:t>Discretion statement</a:t>
                      </a:r>
                      <a:endParaRPr lang="en-US" sz="1400" dirty="0" smtClean="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Pre-action</a:t>
                      </a:r>
                      <a:r>
                        <a:rPr lang="en-US" sz="1400" baseline="0" dirty="0" smtClean="0">
                          <a:latin typeface="Bookman Old Style" panose="02050604050505020204" pitchFamily="18" charset="0"/>
                        </a:rPr>
                        <a:t> Protocol Form (where applicable)</a:t>
                      </a:r>
                      <a:endParaRPr lang="en-US" sz="1400" dirty="0" smtClean="0">
                        <a:latin typeface="Bookman Old Style" panose="02050604050505020204" pitchFamily="18" charset="0"/>
                      </a:endParaRPr>
                    </a:p>
                  </a:txBody>
                  <a:tcPr/>
                </a:tc>
              </a:tr>
              <a:tr h="50904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dirty="0" smtClean="0">
                          <a:latin typeface="Bookman Old Style" panose="02050604050505020204" pitchFamily="18" charset="0"/>
                        </a:rPr>
                        <a:t>List of non documentary exhibit </a:t>
                      </a:r>
                      <a:r>
                        <a:rPr lang="en-US" sz="1400" b="1" baseline="0" dirty="0" smtClean="0">
                          <a:latin typeface="Bookman Old Style" panose="02050604050505020204" pitchFamily="18" charset="0"/>
                        </a:rPr>
                        <a:t>(FHC only)</a:t>
                      </a:r>
                      <a:endParaRPr lang="en-US" sz="1400" b="1" dirty="0" smtClean="0">
                        <a:latin typeface="Bookman Old Style" panose="02050604050505020204" pitchFamily="18" charset="0"/>
                      </a:endParaRPr>
                    </a:p>
                  </a:txBody>
                  <a:tcPr/>
                </a:tc>
                <a:tc>
                  <a:txBody>
                    <a:bodyPr/>
                    <a:lstStyle/>
                    <a:p>
                      <a:pPr algn="just"/>
                      <a:endParaRPr lang="en-US" sz="1400" dirty="0">
                        <a:latin typeface="Bookman Old Style" panose="02050604050505020204" pitchFamily="18" charset="0"/>
                      </a:endParaRPr>
                    </a:p>
                  </a:txBody>
                  <a:tcPr/>
                </a:tc>
                <a:tc>
                  <a:txBody>
                    <a:bodyPr/>
                    <a:lstStyle/>
                    <a:p>
                      <a:pPr algn="just"/>
                      <a:endParaRPr lang="en-US" sz="1400" dirty="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400" dirty="0" smtClean="0">
                        <a:latin typeface="Bookman Old Style" panose="020506040505050202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400" dirty="0" smtClean="0">
                        <a:latin typeface="Bookman Old Style" panose="02050604050505020204" pitchFamily="18" charset="0"/>
                      </a:endParaRPr>
                    </a:p>
                  </a:txBody>
                  <a:tcPr/>
                </a:tc>
              </a:tr>
            </a:tbl>
          </a:graphicData>
        </a:graphic>
      </p:graphicFrame>
    </p:spTree>
    <p:extLst>
      <p:ext uri="{BB962C8B-B14F-4D97-AF65-F5344CB8AC3E}">
        <p14:creationId xmlns:p14="http://schemas.microsoft.com/office/powerpoint/2010/main" val="294467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owerpoint B-G - Continuation"/>
          <p:cNvPicPr>
            <a:picLocks noChangeAspect="1" noChangeArrowheads="1"/>
          </p:cNvPicPr>
          <p:nvPr/>
        </p:nvPicPr>
        <p:blipFill>
          <a:blip r:embed="rId2" cstate="print"/>
          <a:srcRect/>
          <a:stretch>
            <a:fillRect/>
          </a:stretch>
        </p:blipFill>
        <p:spPr bwMode="auto">
          <a:xfrm>
            <a:off x="0" y="3464"/>
            <a:ext cx="12461965" cy="6858000"/>
          </a:xfrm>
          <a:prstGeom prst="rect">
            <a:avLst/>
          </a:prstGeom>
          <a:noFill/>
          <a:ln w="9525">
            <a:noFill/>
            <a:miter lim="800000"/>
            <a:headEnd/>
            <a:tailEnd/>
          </a:ln>
        </p:spPr>
      </p:pic>
      <p:sp>
        <p:nvSpPr>
          <p:cNvPr id="12" name="Title 11"/>
          <p:cNvSpPr>
            <a:spLocks noGrp="1"/>
          </p:cNvSpPr>
          <p:nvPr>
            <p:ph type="title"/>
          </p:nvPr>
        </p:nvSpPr>
        <p:spPr>
          <a:xfrm>
            <a:off x="2239617" y="444136"/>
            <a:ext cx="6865194" cy="565226"/>
          </a:xfrm>
        </p:spPr>
        <p:txBody>
          <a:bodyPr>
            <a:normAutofit fontScale="90000"/>
          </a:bodyPr>
          <a:lstStyle/>
          <a:p>
            <a:pPr lvl="0">
              <a:lnSpc>
                <a:spcPct val="100000"/>
              </a:lnSpc>
              <a:spcBef>
                <a:spcPts val="0"/>
              </a:spcBef>
            </a:pPr>
            <a:r>
              <a:rPr lang="en-GB" sz="1800" b="1" dirty="0" smtClean="0">
                <a:solidFill>
                  <a:prstClr val="black"/>
                </a:solidFill>
                <a:latin typeface="Bookman Old Style" panose="02050604050505020204" pitchFamily="18" charset="0"/>
                <a:ea typeface="+mn-ea"/>
                <a:cs typeface="+mn-cs"/>
              </a:rPr>
              <a:t>LIFESPAN AND RENEWAL OF ORIGINATING PROCESSES</a:t>
            </a:r>
            <a:endParaRPr lang="en-GB" sz="1800" b="1" dirty="0">
              <a:solidFill>
                <a:prstClr val="black"/>
              </a:solidFill>
              <a:latin typeface="Bookman Old Style" panose="02050604050505020204" pitchFamily="18" charset="0"/>
              <a:ea typeface="+mn-ea"/>
              <a:cs typeface="+mn-cs"/>
            </a:endParaRPr>
          </a:p>
        </p:txBody>
      </p:sp>
      <p:sp>
        <p:nvSpPr>
          <p:cNvPr id="14" name="Content Placeholder 13"/>
          <p:cNvSpPr>
            <a:spLocks noGrp="1"/>
          </p:cNvSpPr>
          <p:nvPr>
            <p:ph sz="half" idx="2"/>
          </p:nvPr>
        </p:nvSpPr>
        <p:spPr>
          <a:xfrm>
            <a:off x="940905" y="1285462"/>
            <a:ext cx="4950444" cy="4214356"/>
          </a:xfrm>
          <a:ln>
            <a:noFill/>
          </a:ln>
          <a:effectLst>
            <a:glow rad="228600">
              <a:schemeClr val="accent6">
                <a:satMod val="175000"/>
                <a:alpha val="40000"/>
              </a:schemeClr>
            </a:glow>
            <a:innerShdw blurRad="63500" dist="50800" dir="13500000">
              <a:prstClr val="black">
                <a:alpha val="50000"/>
              </a:prstClr>
            </a:innerShdw>
          </a:effectLst>
        </p:spPr>
        <p:style>
          <a:lnRef idx="2">
            <a:schemeClr val="dk1"/>
          </a:lnRef>
          <a:fillRef idx="1">
            <a:schemeClr val="lt1"/>
          </a:fillRef>
          <a:effectRef idx="0">
            <a:schemeClr val="dk1"/>
          </a:effectRef>
          <a:fontRef idx="minor">
            <a:schemeClr val="dk1"/>
          </a:fontRef>
        </p:style>
        <p:txBody>
          <a:bodyPr>
            <a:noAutofit/>
          </a:bodyPr>
          <a:lstStyle/>
          <a:p>
            <a:pPr algn="just">
              <a:lnSpc>
                <a:spcPct val="150000"/>
              </a:lnSpc>
            </a:pPr>
            <a:r>
              <a:rPr lang="en-US" sz="2000" u="sng" dirty="0" smtClean="0">
                <a:latin typeface="Bookman Old Style" panose="02050604050505020204" pitchFamily="18" charset="0"/>
              </a:rPr>
              <a:t>LSHC &amp; NIC</a:t>
            </a:r>
          </a:p>
          <a:p>
            <a:pPr marL="457200" indent="-457200" algn="just">
              <a:lnSpc>
                <a:spcPct val="150000"/>
              </a:lnSpc>
              <a:buFont typeface="+mj-lt"/>
              <a:buAutoNum type="arabicPeriod"/>
            </a:pPr>
            <a:r>
              <a:rPr lang="en-US" sz="1400" dirty="0" smtClean="0">
                <a:latin typeface="Bookman Old Style" panose="02050604050505020204" pitchFamily="18" charset="0"/>
              </a:rPr>
              <a:t>Every originating process shall expire six months after the date it was issued (filed)</a:t>
            </a:r>
          </a:p>
          <a:p>
            <a:pPr marL="457200" indent="-457200" algn="just">
              <a:lnSpc>
                <a:spcPct val="150000"/>
              </a:lnSpc>
              <a:buFont typeface="+mj-lt"/>
              <a:buAutoNum type="arabicPeriod"/>
            </a:pPr>
            <a:r>
              <a:rPr lang="en-US" sz="1400" dirty="0">
                <a:latin typeface="Bookman Old Style" panose="02050604050505020204" pitchFamily="18" charset="0"/>
              </a:rPr>
              <a:t> </a:t>
            </a:r>
            <a:r>
              <a:rPr lang="en-US" sz="1400" dirty="0" smtClean="0">
                <a:latin typeface="Bookman Old Style" panose="02050604050505020204" pitchFamily="18" charset="0"/>
              </a:rPr>
              <a:t>Court may order that the originating process be renewed twice (3 months each)</a:t>
            </a:r>
          </a:p>
          <a:p>
            <a:pPr marL="457200" indent="-457200" algn="just">
              <a:lnSpc>
                <a:spcPct val="150000"/>
              </a:lnSpc>
              <a:buFont typeface="+mj-lt"/>
              <a:buAutoNum type="arabicPeriod"/>
            </a:pPr>
            <a:r>
              <a:rPr lang="en-US" sz="1400" dirty="0">
                <a:latin typeface="Bookman Old Style" panose="02050604050505020204" pitchFamily="18" charset="0"/>
              </a:rPr>
              <a:t> </a:t>
            </a:r>
            <a:r>
              <a:rPr lang="en-US" sz="1400" dirty="0" smtClean="0">
                <a:latin typeface="Bookman Old Style" panose="02050604050505020204" pitchFamily="18" charset="0"/>
              </a:rPr>
              <a:t>No originating process shall outlive twelve months where same has not been served on the Defendant with the said twelve months.</a:t>
            </a:r>
          </a:p>
        </p:txBody>
      </p:sp>
      <p:sp>
        <p:nvSpPr>
          <p:cNvPr id="17" name="Text Placeholder 16"/>
          <p:cNvSpPr>
            <a:spLocks noGrp="1"/>
          </p:cNvSpPr>
          <p:nvPr>
            <p:ph type="body" sz="quarter" idx="3"/>
          </p:nvPr>
        </p:nvSpPr>
        <p:spPr>
          <a:xfrm>
            <a:off x="781878" y="5583077"/>
            <a:ext cx="11277599" cy="942486"/>
          </a:xfrm>
          <a:ln>
            <a:noFill/>
          </a:ln>
          <a:effectLst>
            <a:glow rad="228600">
              <a:schemeClr val="accent6">
                <a:satMod val="175000"/>
                <a:alpha val="40000"/>
              </a:schemeClr>
            </a:glow>
          </a:effectLst>
          <a:scene3d>
            <a:camera prst="perspectiveAbove"/>
            <a:lightRig rig="chilly" dir="t">
              <a:rot lat="0" lon="0" rev="18480000"/>
            </a:lightRig>
          </a:scene3d>
          <a:sp3d prstMaterial="clear">
            <a:bevelT h="63500"/>
          </a:sp3d>
        </p:spPr>
        <p:txBody>
          <a:bodyPr>
            <a:normAutofit fontScale="85000" lnSpcReduction="20000"/>
          </a:bodyPr>
          <a:lstStyle/>
          <a:p>
            <a:pPr marL="342900" indent="-342900" algn="just">
              <a:lnSpc>
                <a:spcPct val="150000"/>
              </a:lnSpc>
              <a:buFont typeface="Arial" panose="020B0604020202020204" pitchFamily="34" charset="0"/>
              <a:buChar char="•"/>
            </a:pPr>
            <a:r>
              <a:rPr lang="en-US" dirty="0">
                <a:latin typeface="Bookman Old Style" panose="02050604050505020204" pitchFamily="18" charset="0"/>
              </a:rPr>
              <a:t>In the circumstance, where an originating process is served on a Defendant, after its’ lifespan, the process is </a:t>
            </a:r>
            <a:r>
              <a:rPr lang="en-US" dirty="0" smtClean="0">
                <a:latin typeface="Bookman Old Style" panose="02050604050505020204" pitchFamily="18" charset="0"/>
              </a:rPr>
              <a:t>invalid and a nullity. </a:t>
            </a:r>
            <a:endParaRPr lang="en-US" dirty="0">
              <a:latin typeface="Bookman Old Style" panose="02050604050505020204" pitchFamily="18" charset="0"/>
            </a:endParaRPr>
          </a:p>
        </p:txBody>
      </p:sp>
      <p:sp>
        <p:nvSpPr>
          <p:cNvPr id="15" name="Content Placeholder 14"/>
          <p:cNvSpPr>
            <a:spLocks noGrp="1"/>
          </p:cNvSpPr>
          <p:nvPr>
            <p:ph sz="quarter" idx="4"/>
          </p:nvPr>
        </p:nvSpPr>
        <p:spPr>
          <a:xfrm>
            <a:off x="5997574" y="1009362"/>
            <a:ext cx="4935469" cy="4158815"/>
          </a:xfrm>
          <a:ln>
            <a:noFill/>
          </a:ln>
          <a:effectLst>
            <a:glow rad="228600">
              <a:schemeClr val="accent6">
                <a:satMod val="175000"/>
                <a:alpha val="40000"/>
              </a:schemeClr>
            </a:glow>
            <a:innerShdw blurRad="63500" dist="50800" dir="2700000">
              <a:prstClr val="black">
                <a:alpha val="50000"/>
              </a:prstClr>
            </a:innerShdw>
          </a:effectLst>
        </p:spPr>
        <p:style>
          <a:lnRef idx="2">
            <a:schemeClr val="dk1"/>
          </a:lnRef>
          <a:fillRef idx="1">
            <a:schemeClr val="lt1"/>
          </a:fillRef>
          <a:effectRef idx="0">
            <a:schemeClr val="dk1"/>
          </a:effectRef>
          <a:fontRef idx="minor">
            <a:schemeClr val="dk1"/>
          </a:fontRef>
        </p:style>
        <p:txBody>
          <a:bodyPr>
            <a:normAutofit/>
          </a:bodyPr>
          <a:lstStyle/>
          <a:p>
            <a:pPr algn="just">
              <a:lnSpc>
                <a:spcPct val="150000"/>
              </a:lnSpc>
            </a:pPr>
            <a:r>
              <a:rPr lang="en-US" sz="2000" u="sng" dirty="0" smtClean="0">
                <a:latin typeface="Bookman Old Style" panose="02050604050505020204" pitchFamily="18" charset="0"/>
              </a:rPr>
              <a:t>FHC</a:t>
            </a:r>
          </a:p>
          <a:p>
            <a:pPr marL="457200" lvl="0" indent="-457200" algn="just">
              <a:lnSpc>
                <a:spcPct val="150000"/>
              </a:lnSpc>
              <a:buFont typeface="+mj-lt"/>
              <a:buAutoNum type="arabicPeriod"/>
            </a:pPr>
            <a:r>
              <a:rPr lang="en-US" sz="1400" dirty="0">
                <a:solidFill>
                  <a:prstClr val="black"/>
                </a:solidFill>
                <a:latin typeface="Bookman Old Style" panose="02050604050505020204" pitchFamily="18" charset="0"/>
              </a:rPr>
              <a:t>Every originating process shall expire </a:t>
            </a:r>
            <a:r>
              <a:rPr lang="en-US" sz="1400" dirty="0" smtClean="0">
                <a:solidFill>
                  <a:prstClr val="black"/>
                </a:solidFill>
                <a:latin typeface="Bookman Old Style" panose="02050604050505020204" pitchFamily="18" charset="0"/>
              </a:rPr>
              <a:t>twelve months after </a:t>
            </a:r>
            <a:r>
              <a:rPr lang="en-US" sz="1400" dirty="0">
                <a:solidFill>
                  <a:prstClr val="black"/>
                </a:solidFill>
                <a:latin typeface="Bookman Old Style" panose="02050604050505020204" pitchFamily="18" charset="0"/>
              </a:rPr>
              <a:t>the date it was issued (filed</a:t>
            </a:r>
            <a:r>
              <a:rPr lang="en-US" sz="1400" dirty="0" smtClean="0">
                <a:solidFill>
                  <a:prstClr val="black"/>
                </a:solidFill>
                <a:latin typeface="Bookman Old Style" panose="02050604050505020204" pitchFamily="18" charset="0"/>
              </a:rPr>
              <a:t>)</a:t>
            </a:r>
          </a:p>
          <a:p>
            <a:pPr marL="457200" indent="-457200" algn="just">
              <a:lnSpc>
                <a:spcPct val="150000"/>
              </a:lnSpc>
              <a:buFont typeface="+mj-lt"/>
              <a:buAutoNum type="arabicPeriod"/>
            </a:pPr>
            <a:r>
              <a:rPr lang="en-US" sz="1400" dirty="0">
                <a:latin typeface="Bookman Old Style" panose="02050604050505020204" pitchFamily="18" charset="0"/>
              </a:rPr>
              <a:t>Court may order that the originating process be renewed twice </a:t>
            </a:r>
            <a:r>
              <a:rPr lang="en-US" sz="1400" dirty="0" smtClean="0">
                <a:latin typeface="Bookman Old Style" panose="02050604050505020204" pitchFamily="18" charset="0"/>
              </a:rPr>
              <a:t>(6 </a:t>
            </a:r>
            <a:r>
              <a:rPr lang="en-US" sz="1400" dirty="0">
                <a:latin typeface="Bookman Old Style" panose="02050604050505020204" pitchFamily="18" charset="0"/>
              </a:rPr>
              <a:t>months each)</a:t>
            </a:r>
          </a:p>
          <a:p>
            <a:pPr marL="457200" indent="-457200" algn="just">
              <a:lnSpc>
                <a:spcPct val="150000"/>
              </a:lnSpc>
              <a:buFont typeface="+mj-lt"/>
              <a:buAutoNum type="arabicPeriod"/>
            </a:pPr>
            <a:r>
              <a:rPr lang="en-US" sz="1400" dirty="0">
                <a:latin typeface="Bookman Old Style" panose="02050604050505020204" pitchFamily="18" charset="0"/>
              </a:rPr>
              <a:t> No originating process shall outlive </a:t>
            </a:r>
            <a:r>
              <a:rPr lang="en-US" sz="1400" dirty="0" smtClean="0">
                <a:latin typeface="Bookman Old Style" panose="02050604050505020204" pitchFamily="18" charset="0"/>
              </a:rPr>
              <a:t>two years </a:t>
            </a:r>
            <a:r>
              <a:rPr lang="en-US" sz="1400" dirty="0">
                <a:latin typeface="Bookman Old Style" panose="02050604050505020204" pitchFamily="18" charset="0"/>
              </a:rPr>
              <a:t>where same has not been served on the Defendant </a:t>
            </a:r>
            <a:r>
              <a:rPr lang="en-US" sz="1400" dirty="0" smtClean="0">
                <a:latin typeface="Bookman Old Style" panose="02050604050505020204" pitchFamily="18" charset="0"/>
              </a:rPr>
              <a:t>within </a:t>
            </a:r>
            <a:r>
              <a:rPr lang="en-US" sz="1400" dirty="0">
                <a:latin typeface="Bookman Old Style" panose="02050604050505020204" pitchFamily="18" charset="0"/>
              </a:rPr>
              <a:t>the said </a:t>
            </a:r>
            <a:r>
              <a:rPr lang="en-US" sz="1400" dirty="0" smtClean="0">
                <a:latin typeface="Bookman Old Style" panose="02050604050505020204" pitchFamily="18" charset="0"/>
              </a:rPr>
              <a:t>two years.</a:t>
            </a:r>
            <a:endParaRPr lang="en-US" sz="1400" dirty="0">
              <a:latin typeface="Bookman Old Style" panose="02050604050505020204" pitchFamily="18" charset="0"/>
            </a:endParaRPr>
          </a:p>
        </p:txBody>
      </p:sp>
      <p:sp>
        <p:nvSpPr>
          <p:cNvPr id="18" name="Footer Placeholder 1"/>
          <p:cNvSpPr>
            <a:spLocks noGrp="1"/>
          </p:cNvSpPr>
          <p:nvPr>
            <p:ph type="ftr" sz="quarter" idx="11"/>
          </p:nvPr>
        </p:nvSpPr>
        <p:spPr>
          <a:xfrm>
            <a:off x="4038600" y="6525563"/>
            <a:ext cx="4114800" cy="195912"/>
          </a:xfrm>
        </p:spPr>
        <p:txBody>
          <a:bodyPr/>
          <a:lstStyle/>
          <a:p>
            <a:pPr>
              <a:defRPr/>
            </a:pPr>
            <a:r>
              <a:rPr lang="en-US" dirty="0" smtClean="0"/>
              <a:t>PUC</a:t>
            </a:r>
            <a:endParaRPr lang="en-US" dirty="0"/>
          </a:p>
        </p:txBody>
      </p:sp>
    </p:spTree>
    <p:extLst>
      <p:ext uri="{BB962C8B-B14F-4D97-AF65-F5344CB8AC3E}">
        <p14:creationId xmlns:p14="http://schemas.microsoft.com/office/powerpoint/2010/main" val="215671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3362</TotalTime>
  <Words>7025</Words>
  <Application>Microsoft Office PowerPoint</Application>
  <PresentationFormat>Widescreen</PresentationFormat>
  <Paragraphs>447</Paragraphs>
  <Slides>37</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Andalus</vt:lpstr>
      <vt:lpstr>Arial</vt:lpstr>
      <vt:lpstr>Arial Black</vt:lpstr>
      <vt:lpstr>Bookman Old Style</vt:lpstr>
      <vt:lpstr>Calibri</vt:lpstr>
      <vt:lpstr>Calibri Light</vt:lpstr>
      <vt:lpstr>Wingdings</vt:lpstr>
      <vt:lpstr>Office Theme</vt:lpstr>
      <vt:lpstr>     Instituting Matters in Court: Originating Processes and Basic Interlocutory Applications  </vt:lpstr>
      <vt:lpstr>PowerPoint Presentation</vt:lpstr>
      <vt:lpstr>              Litigation Process: An Analogy</vt:lpstr>
      <vt:lpstr>NATURE AND CLASSIFICATION</vt:lpstr>
      <vt:lpstr>FORMS/TYPES AND APPLICABLE PROCEEDINGS </vt:lpstr>
      <vt:lpstr>FORMS/TYPES AND APPLICABLE PROCEEDINGS </vt:lpstr>
      <vt:lpstr>PowerPoint Presentation</vt:lpstr>
      <vt:lpstr>ACCOMPANYING PROCESSES</vt:lpstr>
      <vt:lpstr>LIFESPAN AND RENEWAL OF ORIGINATING PROCESSES</vt:lpstr>
      <vt:lpstr>SERVICE OF AN ORIGINATING PROCESS WITHIN JURISDICTION </vt:lpstr>
      <vt:lpstr>PowerPoint Presentation</vt:lpstr>
      <vt:lpstr>SERVICE OF AN ORIGINATING PROCESS OUTSIDE JURISDICTION</vt:lpstr>
      <vt:lpstr>PowerPoint Presentation</vt:lpstr>
      <vt:lpstr> Notice of Preliminary Objection: Under the Federal High Court Rules, where a Defendant intends to challenge the Court’s jurisdiction, the application must be filed within 30 days after the service on the Defendant of the originating process. Where the Defendant fails to make the application within this specified  period, the application can only be taken at the conclusion of trial.  Order 29 of the Federal High Court Civil Procedure Rules, 2019. Hence vigilance and speed is key  However, the Lagos State High Court (Civil Procedure) Rules and the National Industrial Court Rules do not restrict the Defendant from bringing an application to challenge the Court’s jurisdiction within a specific duration.   </vt:lpstr>
      <vt:lpstr>DURATION/TIMELINE WITHIN WHICH TO RESPOND TO ORIGINATING PROCESSES.</vt:lpstr>
      <vt:lpstr>PowerPoint Presentation</vt:lpstr>
      <vt:lpstr>POSSIBLE DEFECTS IN ORIGINATING PROCESSES AND EFFECTS</vt:lpstr>
      <vt:lpstr>POSSIBLE DEFECTS IN ORIGINATING PROCESSES AND EFFECTS </vt:lpstr>
      <vt:lpstr>PowerPoint Presentation</vt:lpstr>
      <vt:lpstr> POSSIBLE DEFECTS IN ORIGINATING PROCESSES AND EFFECTS </vt:lpstr>
      <vt:lpstr>Nature and reasons for interlocutory applications </vt:lpstr>
      <vt:lpstr>MODE OF APPLYING TO COURT: TYPES OF MOTIONS</vt:lpstr>
      <vt:lpstr>MODE OF APPLYING TO COURT: MOTION EX PARTE</vt:lpstr>
      <vt:lpstr>MODE OF APPLYING TO COURT: MOTION ON NOTICE</vt:lpstr>
      <vt:lpstr>MODE OF APPLYING TO COURT: SUPPORTING DOCUMENTS</vt:lpstr>
      <vt:lpstr>MODE OF APPLYING TO COURT: SUPPORTING DOCUMENTS</vt:lpstr>
      <vt:lpstr>RESPONSE TO MOTIONS: COUNTER AFFIDAVITS</vt:lpstr>
      <vt:lpstr>RESPONSE TO MOTIONS: COUNTER AFFIDAVITS</vt:lpstr>
      <vt:lpstr>TYPES OF INTERLOCUTORY APPLICATIONS</vt:lpstr>
      <vt:lpstr>TYPES OF INTERLOCUTORY APPLICATIONS: INJUNCTIONS</vt:lpstr>
      <vt:lpstr>TYPES OF INTERLOCUTORY APPLICATIONS: INJUNCTIONS</vt:lpstr>
      <vt:lpstr>TYPES OF INTERLOCUTORY APPLICATIONS: INJUNCTIONS</vt:lpstr>
      <vt:lpstr>TYPES OF INTERLOCUTORY APPLICATIONS: INJUNCTIONS</vt:lpstr>
      <vt:lpstr>TYPES OF INTERLOCUTORY APPLICATIONS: INTERPLEADER</vt:lpstr>
      <vt:lpstr>TYPES OF INTERLOCUTORY APPLICATIONS: INTERPLEADER</vt:lpstr>
      <vt:lpstr>TYPES OF INTERLOCUTORY APPLICATIONS: THIRD PARTY PROCEEDINGS</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Ibukun Fasoro</dc:creator>
  <cp:lastModifiedBy>Esther Olatunbosun</cp:lastModifiedBy>
  <cp:revision>198</cp:revision>
  <dcterms:created xsi:type="dcterms:W3CDTF">2019-07-10T07:50:54Z</dcterms:created>
  <dcterms:modified xsi:type="dcterms:W3CDTF">2019-11-14T09:52:33Z</dcterms:modified>
</cp:coreProperties>
</file>